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714" r:id="rId2"/>
    <p:sldId id="731" r:id="rId3"/>
    <p:sldId id="732" r:id="rId4"/>
    <p:sldId id="256" r:id="rId5"/>
    <p:sldId id="257" r:id="rId6"/>
    <p:sldId id="258" r:id="rId7"/>
    <p:sldId id="259" r:id="rId8"/>
    <p:sldId id="261" r:id="rId9"/>
    <p:sldId id="260" r:id="rId10"/>
    <p:sldId id="262" r:id="rId11"/>
    <p:sldId id="263" r:id="rId12"/>
    <p:sldId id="706" r:id="rId13"/>
    <p:sldId id="710" r:id="rId14"/>
    <p:sldId id="708" r:id="rId15"/>
    <p:sldId id="729" r:id="rId16"/>
    <p:sldId id="728" r:id="rId17"/>
    <p:sldId id="726" r:id="rId18"/>
    <p:sldId id="727" r:id="rId19"/>
    <p:sldId id="709" r:id="rId20"/>
    <p:sldId id="712" r:id="rId21"/>
    <p:sldId id="713" r:id="rId22"/>
    <p:sldId id="715" r:id="rId23"/>
    <p:sldId id="716" r:id="rId24"/>
    <p:sldId id="717" r:id="rId25"/>
    <p:sldId id="718" r:id="rId26"/>
    <p:sldId id="719" r:id="rId27"/>
    <p:sldId id="720" r:id="rId28"/>
    <p:sldId id="721" r:id="rId29"/>
    <p:sldId id="725" r:id="rId30"/>
    <p:sldId id="724" r:id="rId31"/>
    <p:sldId id="72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 Chirag" initials="GC" lastIdx="1" clrIdx="0">
    <p:extLst>
      <p:ext uri="{19B8F6BF-5375-455C-9EA6-DF929625EA0E}">
        <p15:presenceInfo xmlns:p15="http://schemas.microsoft.com/office/powerpoint/2012/main" userId="S::chigaur@deloitte.com::a9ebb91b-203b-4ef2-983c-0e6bb5d303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p:scale>
          <a:sx n="80" d="100"/>
          <a:sy n="80" d="100"/>
        </p:scale>
        <p:origin x="773"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06T23:45:34.713" idx="1">
    <p:pos x="7421" y="865"/>
    <p:text/>
    <p:extLst>
      <p:ext uri="{C676402C-5697-4E1C-873F-D02D1690AC5C}">
        <p15:threadingInfo xmlns:p15="http://schemas.microsoft.com/office/powerpoint/2012/main" timeZoneBias="-330"/>
      </p:ext>
    </p:extLst>
  </p:cm>
</p:cmLst>
</file>

<file path=ppt/diagrams/_rels/data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7.png"/><Relationship Id="rId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7.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4155ED-4D06-4902-997E-44D4D05E19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36AC212-3B09-4D96-96C4-CFDDDBB36F80}">
      <dgm:prSet/>
      <dgm:spPr/>
      <dgm:t>
        <a:bodyPr/>
        <a:lstStyle/>
        <a:p>
          <a:r>
            <a:rPr lang="en-US" dirty="0"/>
            <a:t>Identity and Access Management monitors the lifespan of user identities and entitlements across all corporate resources, including data centers and the cloud. It authenticates users and limits access to systems, networks, and data, making it a fundamental control of cloud security.</a:t>
          </a:r>
        </a:p>
      </dgm:t>
    </dgm:pt>
    <dgm:pt modelId="{116C07E1-698B-482B-8F9E-610E133BC4BF}" type="parTrans" cxnId="{C84EF474-5639-4DBC-94EC-08CA398F77E5}">
      <dgm:prSet/>
      <dgm:spPr/>
      <dgm:t>
        <a:bodyPr/>
        <a:lstStyle/>
        <a:p>
          <a:endParaRPr lang="en-US"/>
        </a:p>
      </dgm:t>
    </dgm:pt>
    <dgm:pt modelId="{56AB042F-9F4E-4CFD-A6C2-983415771171}" type="sibTrans" cxnId="{C84EF474-5639-4DBC-94EC-08CA398F77E5}">
      <dgm:prSet/>
      <dgm:spPr/>
      <dgm:t>
        <a:bodyPr/>
        <a:lstStyle/>
        <a:p>
          <a:endParaRPr lang="en-US"/>
        </a:p>
      </dgm:t>
    </dgm:pt>
    <dgm:pt modelId="{307E4ED1-458F-42BA-B88A-482D1CAD02CF}">
      <dgm:prSet/>
      <dgm:spPr/>
      <dgm:t>
        <a:bodyPr/>
        <a:lstStyle/>
        <a:p>
          <a:r>
            <a:rPr lang="en-US" dirty="0"/>
            <a:t>IAM keeps a check on the security of all sensitive information of an organization. It allows businesses to restrict access to existing enterprise platforms while also facilitating cloud migration. </a:t>
          </a:r>
        </a:p>
      </dgm:t>
    </dgm:pt>
    <dgm:pt modelId="{EDF2DAFD-C971-4350-9860-09F23782B589}" type="parTrans" cxnId="{57BCA390-6A98-4236-AC66-EE8F9062982F}">
      <dgm:prSet/>
      <dgm:spPr/>
      <dgm:t>
        <a:bodyPr/>
        <a:lstStyle/>
        <a:p>
          <a:endParaRPr lang="en-US"/>
        </a:p>
      </dgm:t>
    </dgm:pt>
    <dgm:pt modelId="{09316DC4-CA3D-4169-A948-137DE365A5E0}" type="sibTrans" cxnId="{57BCA390-6A98-4236-AC66-EE8F9062982F}">
      <dgm:prSet/>
      <dgm:spPr/>
      <dgm:t>
        <a:bodyPr/>
        <a:lstStyle/>
        <a:p>
          <a:endParaRPr lang="en-US"/>
        </a:p>
      </dgm:t>
    </dgm:pt>
    <dgm:pt modelId="{6262B26A-4D41-4B21-8A6F-0FB4051DD6E9}">
      <dgm:prSet/>
      <dgm:spPr/>
      <dgm:t>
        <a:bodyPr/>
        <a:lstStyle/>
        <a:p>
          <a:r>
            <a:rPr lang="en-US" dirty="0"/>
            <a:t>When access is judged high-risk, access management features provide adaptive authentication, which reduces risk by increasing login restrictions for users based on device, location, and behavior.</a:t>
          </a:r>
        </a:p>
      </dgm:t>
    </dgm:pt>
    <dgm:pt modelId="{02EDE0D6-E590-40CF-82D1-257D74700B7F}" type="parTrans" cxnId="{C96646B1-A324-42E6-B64D-9BAC01EBBE42}">
      <dgm:prSet/>
      <dgm:spPr/>
      <dgm:t>
        <a:bodyPr/>
        <a:lstStyle/>
        <a:p>
          <a:endParaRPr lang="en-US"/>
        </a:p>
      </dgm:t>
    </dgm:pt>
    <dgm:pt modelId="{129C075C-497F-4299-9E03-B925C59FDAA9}" type="sibTrans" cxnId="{C96646B1-A324-42E6-B64D-9BAC01EBBE42}">
      <dgm:prSet/>
      <dgm:spPr/>
      <dgm:t>
        <a:bodyPr/>
        <a:lstStyle/>
        <a:p>
          <a:endParaRPr lang="en-US"/>
        </a:p>
      </dgm:t>
    </dgm:pt>
    <dgm:pt modelId="{289DEB63-2654-44D7-ACD0-5F0C24DE66D1}" type="pres">
      <dgm:prSet presAssocID="{1F4155ED-4D06-4902-997E-44D4D05E197A}" presName="linear" presStyleCnt="0">
        <dgm:presLayoutVars>
          <dgm:animLvl val="lvl"/>
          <dgm:resizeHandles val="exact"/>
        </dgm:presLayoutVars>
      </dgm:prSet>
      <dgm:spPr/>
      <dgm:t>
        <a:bodyPr/>
        <a:lstStyle/>
        <a:p>
          <a:endParaRPr lang="en-US"/>
        </a:p>
      </dgm:t>
    </dgm:pt>
    <dgm:pt modelId="{AC77A9D1-2D1E-47D9-9D4A-A903DEA8758E}" type="pres">
      <dgm:prSet presAssocID="{236AC212-3B09-4D96-96C4-CFDDDBB36F80}" presName="parentText" presStyleLbl="node1" presStyleIdx="0" presStyleCnt="3">
        <dgm:presLayoutVars>
          <dgm:chMax val="0"/>
          <dgm:bulletEnabled val="1"/>
        </dgm:presLayoutVars>
      </dgm:prSet>
      <dgm:spPr/>
      <dgm:t>
        <a:bodyPr/>
        <a:lstStyle/>
        <a:p>
          <a:endParaRPr lang="en-US"/>
        </a:p>
      </dgm:t>
    </dgm:pt>
    <dgm:pt modelId="{153BF5AE-B40A-46F4-8D89-E757043AB3C0}" type="pres">
      <dgm:prSet presAssocID="{56AB042F-9F4E-4CFD-A6C2-983415771171}" presName="spacer" presStyleCnt="0"/>
      <dgm:spPr/>
    </dgm:pt>
    <dgm:pt modelId="{EF90B3CA-1F3B-4326-B2CD-90CD8AC08287}" type="pres">
      <dgm:prSet presAssocID="{307E4ED1-458F-42BA-B88A-482D1CAD02CF}" presName="parentText" presStyleLbl="node1" presStyleIdx="1" presStyleCnt="3">
        <dgm:presLayoutVars>
          <dgm:chMax val="0"/>
          <dgm:bulletEnabled val="1"/>
        </dgm:presLayoutVars>
      </dgm:prSet>
      <dgm:spPr/>
      <dgm:t>
        <a:bodyPr/>
        <a:lstStyle/>
        <a:p>
          <a:endParaRPr lang="en-US"/>
        </a:p>
      </dgm:t>
    </dgm:pt>
    <dgm:pt modelId="{BC8B25FD-14E8-47AC-95D2-0262732D945B}" type="pres">
      <dgm:prSet presAssocID="{09316DC4-CA3D-4169-A948-137DE365A5E0}" presName="spacer" presStyleCnt="0"/>
      <dgm:spPr/>
    </dgm:pt>
    <dgm:pt modelId="{EE152E5C-A0D6-4493-A36B-4F8F4272364B}" type="pres">
      <dgm:prSet presAssocID="{6262B26A-4D41-4B21-8A6F-0FB4051DD6E9}" presName="parentText" presStyleLbl="node1" presStyleIdx="2" presStyleCnt="3">
        <dgm:presLayoutVars>
          <dgm:chMax val="0"/>
          <dgm:bulletEnabled val="1"/>
        </dgm:presLayoutVars>
      </dgm:prSet>
      <dgm:spPr/>
      <dgm:t>
        <a:bodyPr/>
        <a:lstStyle/>
        <a:p>
          <a:endParaRPr lang="en-US"/>
        </a:p>
      </dgm:t>
    </dgm:pt>
  </dgm:ptLst>
  <dgm:cxnLst>
    <dgm:cxn modelId="{A4BC5D8E-F584-4015-9E12-56F50801A807}" type="presOf" srcId="{1F4155ED-4D06-4902-997E-44D4D05E197A}" destId="{289DEB63-2654-44D7-ACD0-5F0C24DE66D1}" srcOrd="0" destOrd="0" presId="urn:microsoft.com/office/officeart/2005/8/layout/vList2"/>
    <dgm:cxn modelId="{C84EF474-5639-4DBC-94EC-08CA398F77E5}" srcId="{1F4155ED-4D06-4902-997E-44D4D05E197A}" destId="{236AC212-3B09-4D96-96C4-CFDDDBB36F80}" srcOrd="0" destOrd="0" parTransId="{116C07E1-698B-482B-8F9E-610E133BC4BF}" sibTransId="{56AB042F-9F4E-4CFD-A6C2-983415771171}"/>
    <dgm:cxn modelId="{1AF29F60-BD7C-4705-9D02-571872357852}" type="presOf" srcId="{307E4ED1-458F-42BA-B88A-482D1CAD02CF}" destId="{EF90B3CA-1F3B-4326-B2CD-90CD8AC08287}" srcOrd="0" destOrd="0" presId="urn:microsoft.com/office/officeart/2005/8/layout/vList2"/>
    <dgm:cxn modelId="{AB577195-70FA-4346-94C7-09EB417946E8}" type="presOf" srcId="{236AC212-3B09-4D96-96C4-CFDDDBB36F80}" destId="{AC77A9D1-2D1E-47D9-9D4A-A903DEA8758E}" srcOrd="0" destOrd="0" presId="urn:microsoft.com/office/officeart/2005/8/layout/vList2"/>
    <dgm:cxn modelId="{C96646B1-A324-42E6-B64D-9BAC01EBBE42}" srcId="{1F4155ED-4D06-4902-997E-44D4D05E197A}" destId="{6262B26A-4D41-4B21-8A6F-0FB4051DD6E9}" srcOrd="2" destOrd="0" parTransId="{02EDE0D6-E590-40CF-82D1-257D74700B7F}" sibTransId="{129C075C-497F-4299-9E03-B925C59FDAA9}"/>
    <dgm:cxn modelId="{B5845035-56ED-4A59-B402-FF33B0EDBC49}" type="presOf" srcId="{6262B26A-4D41-4B21-8A6F-0FB4051DD6E9}" destId="{EE152E5C-A0D6-4493-A36B-4F8F4272364B}" srcOrd="0" destOrd="0" presId="urn:microsoft.com/office/officeart/2005/8/layout/vList2"/>
    <dgm:cxn modelId="{57BCA390-6A98-4236-AC66-EE8F9062982F}" srcId="{1F4155ED-4D06-4902-997E-44D4D05E197A}" destId="{307E4ED1-458F-42BA-B88A-482D1CAD02CF}" srcOrd="1" destOrd="0" parTransId="{EDF2DAFD-C971-4350-9860-09F23782B589}" sibTransId="{09316DC4-CA3D-4169-A948-137DE365A5E0}"/>
    <dgm:cxn modelId="{6D0C2B3B-6A64-4F06-8FF7-1F3636AD1BC6}" type="presParOf" srcId="{289DEB63-2654-44D7-ACD0-5F0C24DE66D1}" destId="{AC77A9D1-2D1E-47D9-9D4A-A903DEA8758E}" srcOrd="0" destOrd="0" presId="urn:microsoft.com/office/officeart/2005/8/layout/vList2"/>
    <dgm:cxn modelId="{52DD86AC-AC68-48E9-AAD0-6749ED372E51}" type="presParOf" srcId="{289DEB63-2654-44D7-ACD0-5F0C24DE66D1}" destId="{153BF5AE-B40A-46F4-8D89-E757043AB3C0}" srcOrd="1" destOrd="0" presId="urn:microsoft.com/office/officeart/2005/8/layout/vList2"/>
    <dgm:cxn modelId="{02131A43-81F0-479E-8B09-1C10F54E68A4}" type="presParOf" srcId="{289DEB63-2654-44D7-ACD0-5F0C24DE66D1}" destId="{EF90B3CA-1F3B-4326-B2CD-90CD8AC08287}" srcOrd="2" destOrd="0" presId="urn:microsoft.com/office/officeart/2005/8/layout/vList2"/>
    <dgm:cxn modelId="{69CCFC5A-1330-407E-984C-6687E0512E19}" type="presParOf" srcId="{289DEB63-2654-44D7-ACD0-5F0C24DE66D1}" destId="{BC8B25FD-14E8-47AC-95D2-0262732D945B}" srcOrd="3" destOrd="0" presId="urn:microsoft.com/office/officeart/2005/8/layout/vList2"/>
    <dgm:cxn modelId="{FE77CF42-9F37-41E2-8831-FAD8B1DCAD07}" type="presParOf" srcId="{289DEB63-2654-44D7-ACD0-5F0C24DE66D1}" destId="{EE152E5C-A0D6-4493-A36B-4F8F4272364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B72B91-FA49-4653-B30C-59B6CDE50B5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4F98C51-BA08-4D83-9ACC-36A3782E9A3B}">
      <dgm:prSet/>
      <dgm:spPr/>
      <dgm:t>
        <a:bodyPr/>
        <a:lstStyle/>
        <a:p>
          <a:pPr>
            <a:lnSpc>
              <a:spcPct val="100000"/>
            </a:lnSpc>
          </a:pPr>
          <a:r>
            <a:rPr lang="en-US"/>
            <a:t>Ping Access uses OAuth 2.0 and OpenID connect. These protocols allow to have a granular access in Ping Access. </a:t>
          </a:r>
        </a:p>
      </dgm:t>
    </dgm:pt>
    <dgm:pt modelId="{A0C6FCD1-3D30-4055-ACCB-ED20BF0409D6}" type="parTrans" cxnId="{956FD4C7-78C2-43C4-B62C-795CD5F902D2}">
      <dgm:prSet/>
      <dgm:spPr/>
      <dgm:t>
        <a:bodyPr/>
        <a:lstStyle/>
        <a:p>
          <a:endParaRPr lang="en-US"/>
        </a:p>
      </dgm:t>
    </dgm:pt>
    <dgm:pt modelId="{190F0FBA-9DDF-4587-A551-0A0E1D37747F}" type="sibTrans" cxnId="{956FD4C7-78C2-43C4-B62C-795CD5F902D2}">
      <dgm:prSet/>
      <dgm:spPr/>
      <dgm:t>
        <a:bodyPr/>
        <a:lstStyle/>
        <a:p>
          <a:endParaRPr lang="en-US"/>
        </a:p>
      </dgm:t>
    </dgm:pt>
    <dgm:pt modelId="{72F8FBC3-3BFB-494B-9A69-C02146F8205F}">
      <dgm:prSet/>
      <dgm:spPr/>
      <dgm:t>
        <a:bodyPr/>
        <a:lstStyle/>
        <a:p>
          <a:pPr>
            <a:lnSpc>
              <a:spcPct val="100000"/>
            </a:lnSpc>
          </a:pPr>
          <a:r>
            <a:rPr lang="en-US"/>
            <a:t>Since OAuth was designed only for authorization so there is no standard way for getting user’s information. Hence OIDC is used to authenticate the users. </a:t>
          </a:r>
        </a:p>
      </dgm:t>
    </dgm:pt>
    <dgm:pt modelId="{CAD32289-5CE1-4A0E-90E8-A0B7161D05DE}" type="parTrans" cxnId="{6683A7DA-32C9-4D6D-BAB8-C7663837B470}">
      <dgm:prSet/>
      <dgm:spPr/>
      <dgm:t>
        <a:bodyPr/>
        <a:lstStyle/>
        <a:p>
          <a:endParaRPr lang="en-US"/>
        </a:p>
      </dgm:t>
    </dgm:pt>
    <dgm:pt modelId="{993AEA79-097C-4963-AD86-F4497AA2FBE4}" type="sibTrans" cxnId="{6683A7DA-32C9-4D6D-BAB8-C7663837B470}">
      <dgm:prSet/>
      <dgm:spPr/>
      <dgm:t>
        <a:bodyPr/>
        <a:lstStyle/>
        <a:p>
          <a:endParaRPr lang="en-US"/>
        </a:p>
      </dgm:t>
    </dgm:pt>
    <dgm:pt modelId="{2FD87C89-B49A-4B6F-8384-593FBE88BDDB}">
      <dgm:prSet/>
      <dgm:spPr/>
      <dgm:t>
        <a:bodyPr/>
        <a:lstStyle/>
        <a:p>
          <a:pPr>
            <a:lnSpc>
              <a:spcPct val="100000"/>
            </a:lnSpc>
          </a:pPr>
          <a:r>
            <a:rPr lang="en-US"/>
            <a:t>It is an extra identity layer added on top of the OAuth. It allows to check the identity of the user based on authorization done by authorization server.</a:t>
          </a:r>
        </a:p>
      </dgm:t>
    </dgm:pt>
    <dgm:pt modelId="{D5E91609-7E9A-41A7-A8C4-2FD2280E6858}" type="parTrans" cxnId="{076B8CA8-772C-4F9D-A13E-E637EA35C59B}">
      <dgm:prSet/>
      <dgm:spPr/>
      <dgm:t>
        <a:bodyPr/>
        <a:lstStyle/>
        <a:p>
          <a:endParaRPr lang="en-US"/>
        </a:p>
      </dgm:t>
    </dgm:pt>
    <dgm:pt modelId="{B56D7C4A-6135-4C9E-8669-1086ECE4C912}" type="sibTrans" cxnId="{076B8CA8-772C-4F9D-A13E-E637EA35C59B}">
      <dgm:prSet/>
      <dgm:spPr/>
      <dgm:t>
        <a:bodyPr/>
        <a:lstStyle/>
        <a:p>
          <a:endParaRPr lang="en-US"/>
        </a:p>
      </dgm:t>
    </dgm:pt>
    <dgm:pt modelId="{218EF941-812D-4C65-B3FD-27E6EDC5F5F4}" type="pres">
      <dgm:prSet presAssocID="{80B72B91-FA49-4653-B30C-59B6CDE50B56}" presName="root" presStyleCnt="0">
        <dgm:presLayoutVars>
          <dgm:dir/>
          <dgm:resizeHandles val="exact"/>
        </dgm:presLayoutVars>
      </dgm:prSet>
      <dgm:spPr/>
      <dgm:t>
        <a:bodyPr/>
        <a:lstStyle/>
        <a:p>
          <a:endParaRPr lang="en-US"/>
        </a:p>
      </dgm:t>
    </dgm:pt>
    <dgm:pt modelId="{79C4F164-4251-47A5-AEA1-95BFEC6AFE19}" type="pres">
      <dgm:prSet presAssocID="{64F98C51-BA08-4D83-9ACC-36A3782E9A3B}" presName="compNode" presStyleCnt="0"/>
      <dgm:spPr/>
    </dgm:pt>
    <dgm:pt modelId="{69D1ACAE-9F26-40E0-B58F-CC6928879874}" type="pres">
      <dgm:prSet presAssocID="{64F98C51-BA08-4D83-9ACC-36A3782E9A3B}" presName="bgRect" presStyleLbl="bgShp" presStyleIdx="0" presStyleCnt="3"/>
      <dgm:spPr/>
    </dgm:pt>
    <dgm:pt modelId="{D9BE10AE-634A-4F37-B6AD-DF00DBE9BEE2}" type="pres">
      <dgm:prSet presAssocID="{64F98C51-BA08-4D83-9ACC-36A3782E9A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Table tennis"/>
        </a:ext>
      </dgm:extLst>
    </dgm:pt>
    <dgm:pt modelId="{E7F59182-142F-475F-81E6-AEEC9F73B046}" type="pres">
      <dgm:prSet presAssocID="{64F98C51-BA08-4D83-9ACC-36A3782E9A3B}" presName="spaceRect" presStyleCnt="0"/>
      <dgm:spPr/>
    </dgm:pt>
    <dgm:pt modelId="{17224F95-568A-418C-9183-0B6B31973030}" type="pres">
      <dgm:prSet presAssocID="{64F98C51-BA08-4D83-9ACC-36A3782E9A3B}" presName="parTx" presStyleLbl="revTx" presStyleIdx="0" presStyleCnt="3">
        <dgm:presLayoutVars>
          <dgm:chMax val="0"/>
          <dgm:chPref val="0"/>
        </dgm:presLayoutVars>
      </dgm:prSet>
      <dgm:spPr/>
      <dgm:t>
        <a:bodyPr/>
        <a:lstStyle/>
        <a:p>
          <a:endParaRPr lang="en-US"/>
        </a:p>
      </dgm:t>
    </dgm:pt>
    <dgm:pt modelId="{6213E62A-FDA7-4EF3-B0AA-E77731C95D7C}" type="pres">
      <dgm:prSet presAssocID="{190F0FBA-9DDF-4587-A551-0A0E1D37747F}" presName="sibTrans" presStyleCnt="0"/>
      <dgm:spPr/>
    </dgm:pt>
    <dgm:pt modelId="{DDD770DC-EACC-4370-B533-8BC12B4C5DBC}" type="pres">
      <dgm:prSet presAssocID="{72F8FBC3-3BFB-494B-9A69-C02146F8205F}" presName="compNode" presStyleCnt="0"/>
      <dgm:spPr/>
    </dgm:pt>
    <dgm:pt modelId="{09DBB968-BCD1-4B27-A0C5-593B28B8CF26}" type="pres">
      <dgm:prSet presAssocID="{72F8FBC3-3BFB-494B-9A69-C02146F8205F}" presName="bgRect" presStyleLbl="bgShp" presStyleIdx="1" presStyleCnt="3"/>
      <dgm:spPr/>
    </dgm:pt>
    <dgm:pt modelId="{8912CB6E-C98D-45A9-91BA-02B1BCECA828}" type="pres">
      <dgm:prSet presAssocID="{72F8FBC3-3BFB-494B-9A69-C02146F820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Unlock"/>
        </a:ext>
      </dgm:extLst>
    </dgm:pt>
    <dgm:pt modelId="{12C19A94-0500-464A-A264-BB3FBF256D52}" type="pres">
      <dgm:prSet presAssocID="{72F8FBC3-3BFB-494B-9A69-C02146F8205F}" presName="spaceRect" presStyleCnt="0"/>
      <dgm:spPr/>
    </dgm:pt>
    <dgm:pt modelId="{6C9F07CE-2B6D-45BD-AA73-1D5EA23BEF13}" type="pres">
      <dgm:prSet presAssocID="{72F8FBC3-3BFB-494B-9A69-C02146F8205F}" presName="parTx" presStyleLbl="revTx" presStyleIdx="1" presStyleCnt="3">
        <dgm:presLayoutVars>
          <dgm:chMax val="0"/>
          <dgm:chPref val="0"/>
        </dgm:presLayoutVars>
      </dgm:prSet>
      <dgm:spPr/>
      <dgm:t>
        <a:bodyPr/>
        <a:lstStyle/>
        <a:p>
          <a:endParaRPr lang="en-US"/>
        </a:p>
      </dgm:t>
    </dgm:pt>
    <dgm:pt modelId="{F4EF1ECE-90EA-4B16-847E-24C5FD400919}" type="pres">
      <dgm:prSet presAssocID="{993AEA79-097C-4963-AD86-F4497AA2FBE4}" presName="sibTrans" presStyleCnt="0"/>
      <dgm:spPr/>
    </dgm:pt>
    <dgm:pt modelId="{96B86DB6-BD55-4EEC-8DDC-A8A97A2EAEDC}" type="pres">
      <dgm:prSet presAssocID="{2FD87C89-B49A-4B6F-8384-593FBE88BDDB}" presName="compNode" presStyleCnt="0"/>
      <dgm:spPr/>
    </dgm:pt>
    <dgm:pt modelId="{7340FC1D-0106-44B4-8E81-CB98194AA704}" type="pres">
      <dgm:prSet presAssocID="{2FD87C89-B49A-4B6F-8384-593FBE88BDDB}" presName="bgRect" presStyleLbl="bgShp" presStyleIdx="2" presStyleCnt="3"/>
      <dgm:spPr/>
    </dgm:pt>
    <dgm:pt modelId="{BDB1452D-0A25-4A60-9D11-E84214BEE501}" type="pres">
      <dgm:prSet presAssocID="{2FD87C89-B49A-4B6F-8384-593FBE88BDDB}" presName="iconRect" presStyleLbl="node1" presStyleIdx="2" presStyleCnt="3"/>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US"/>
        </a:p>
      </dgm:t>
      <dgm:extLst>
        <a:ext uri="{E40237B7-FDA0-4F09-8148-C483321AD2D9}">
          <dgm14:cNvPr xmlns:dgm14="http://schemas.microsoft.com/office/drawing/2010/diagram" id="0" name="" descr="Employee Badge"/>
        </a:ext>
      </dgm:extLst>
    </dgm:pt>
    <dgm:pt modelId="{5E28BD0C-5E12-4EF2-BA95-B749C4708997}" type="pres">
      <dgm:prSet presAssocID="{2FD87C89-B49A-4B6F-8384-593FBE88BDDB}" presName="spaceRect" presStyleCnt="0"/>
      <dgm:spPr/>
    </dgm:pt>
    <dgm:pt modelId="{B03FC7D0-10CB-4D82-9A1F-1850C67A9AE6}" type="pres">
      <dgm:prSet presAssocID="{2FD87C89-B49A-4B6F-8384-593FBE88BDDB}" presName="parTx" presStyleLbl="revTx" presStyleIdx="2" presStyleCnt="3">
        <dgm:presLayoutVars>
          <dgm:chMax val="0"/>
          <dgm:chPref val="0"/>
        </dgm:presLayoutVars>
      </dgm:prSet>
      <dgm:spPr/>
      <dgm:t>
        <a:bodyPr/>
        <a:lstStyle/>
        <a:p>
          <a:endParaRPr lang="en-US"/>
        </a:p>
      </dgm:t>
    </dgm:pt>
  </dgm:ptLst>
  <dgm:cxnLst>
    <dgm:cxn modelId="{6683A7DA-32C9-4D6D-BAB8-C7663837B470}" srcId="{80B72B91-FA49-4653-B30C-59B6CDE50B56}" destId="{72F8FBC3-3BFB-494B-9A69-C02146F8205F}" srcOrd="1" destOrd="0" parTransId="{CAD32289-5CE1-4A0E-90E8-A0B7161D05DE}" sibTransId="{993AEA79-097C-4963-AD86-F4497AA2FBE4}"/>
    <dgm:cxn modelId="{2886C20F-7F12-4A75-9251-E543B05BA5AA}" type="presOf" srcId="{64F98C51-BA08-4D83-9ACC-36A3782E9A3B}" destId="{17224F95-568A-418C-9183-0B6B31973030}" srcOrd="0" destOrd="0" presId="urn:microsoft.com/office/officeart/2018/2/layout/IconVerticalSolidList"/>
    <dgm:cxn modelId="{8E52674C-B935-42C9-A27C-45C6DD54A0D5}" type="presOf" srcId="{80B72B91-FA49-4653-B30C-59B6CDE50B56}" destId="{218EF941-812D-4C65-B3FD-27E6EDC5F5F4}" srcOrd="0" destOrd="0" presId="urn:microsoft.com/office/officeart/2018/2/layout/IconVerticalSolidList"/>
    <dgm:cxn modelId="{917EE1E1-D669-40EA-AFE3-D68EF9A76399}" type="presOf" srcId="{2FD87C89-B49A-4B6F-8384-593FBE88BDDB}" destId="{B03FC7D0-10CB-4D82-9A1F-1850C67A9AE6}" srcOrd="0" destOrd="0" presId="urn:microsoft.com/office/officeart/2018/2/layout/IconVerticalSolidList"/>
    <dgm:cxn modelId="{076B8CA8-772C-4F9D-A13E-E637EA35C59B}" srcId="{80B72B91-FA49-4653-B30C-59B6CDE50B56}" destId="{2FD87C89-B49A-4B6F-8384-593FBE88BDDB}" srcOrd="2" destOrd="0" parTransId="{D5E91609-7E9A-41A7-A8C4-2FD2280E6858}" sibTransId="{B56D7C4A-6135-4C9E-8669-1086ECE4C912}"/>
    <dgm:cxn modelId="{956FD4C7-78C2-43C4-B62C-795CD5F902D2}" srcId="{80B72B91-FA49-4653-B30C-59B6CDE50B56}" destId="{64F98C51-BA08-4D83-9ACC-36A3782E9A3B}" srcOrd="0" destOrd="0" parTransId="{A0C6FCD1-3D30-4055-ACCB-ED20BF0409D6}" sibTransId="{190F0FBA-9DDF-4587-A551-0A0E1D37747F}"/>
    <dgm:cxn modelId="{639B7F52-3266-43C6-A208-7A4950FEC541}" type="presOf" srcId="{72F8FBC3-3BFB-494B-9A69-C02146F8205F}" destId="{6C9F07CE-2B6D-45BD-AA73-1D5EA23BEF13}" srcOrd="0" destOrd="0" presId="urn:microsoft.com/office/officeart/2018/2/layout/IconVerticalSolidList"/>
    <dgm:cxn modelId="{9D38B903-BA82-4F46-A10F-B0067CE6182D}" type="presParOf" srcId="{218EF941-812D-4C65-B3FD-27E6EDC5F5F4}" destId="{79C4F164-4251-47A5-AEA1-95BFEC6AFE19}" srcOrd="0" destOrd="0" presId="urn:microsoft.com/office/officeart/2018/2/layout/IconVerticalSolidList"/>
    <dgm:cxn modelId="{FCA1503A-D644-4DF3-AC8F-E454D8DB9950}" type="presParOf" srcId="{79C4F164-4251-47A5-AEA1-95BFEC6AFE19}" destId="{69D1ACAE-9F26-40E0-B58F-CC6928879874}" srcOrd="0" destOrd="0" presId="urn:microsoft.com/office/officeart/2018/2/layout/IconVerticalSolidList"/>
    <dgm:cxn modelId="{294624B9-8C75-48C7-9015-424F5C3604B6}" type="presParOf" srcId="{79C4F164-4251-47A5-AEA1-95BFEC6AFE19}" destId="{D9BE10AE-634A-4F37-B6AD-DF00DBE9BEE2}" srcOrd="1" destOrd="0" presId="urn:microsoft.com/office/officeart/2018/2/layout/IconVerticalSolidList"/>
    <dgm:cxn modelId="{01BDC2A9-5A38-4654-96A8-15979F884622}" type="presParOf" srcId="{79C4F164-4251-47A5-AEA1-95BFEC6AFE19}" destId="{E7F59182-142F-475F-81E6-AEEC9F73B046}" srcOrd="2" destOrd="0" presId="urn:microsoft.com/office/officeart/2018/2/layout/IconVerticalSolidList"/>
    <dgm:cxn modelId="{C8D87CD4-3825-4317-9C9C-80ABF58E78D0}" type="presParOf" srcId="{79C4F164-4251-47A5-AEA1-95BFEC6AFE19}" destId="{17224F95-568A-418C-9183-0B6B31973030}" srcOrd="3" destOrd="0" presId="urn:microsoft.com/office/officeart/2018/2/layout/IconVerticalSolidList"/>
    <dgm:cxn modelId="{7D49342B-5C78-4E49-82C2-C858E5415DAF}" type="presParOf" srcId="{218EF941-812D-4C65-B3FD-27E6EDC5F5F4}" destId="{6213E62A-FDA7-4EF3-B0AA-E77731C95D7C}" srcOrd="1" destOrd="0" presId="urn:microsoft.com/office/officeart/2018/2/layout/IconVerticalSolidList"/>
    <dgm:cxn modelId="{7AC6205B-536A-41D4-8080-3138194AE3E0}" type="presParOf" srcId="{218EF941-812D-4C65-B3FD-27E6EDC5F5F4}" destId="{DDD770DC-EACC-4370-B533-8BC12B4C5DBC}" srcOrd="2" destOrd="0" presId="urn:microsoft.com/office/officeart/2018/2/layout/IconVerticalSolidList"/>
    <dgm:cxn modelId="{25EAD3F9-CAF5-4DBD-8B9F-58E94D812C25}" type="presParOf" srcId="{DDD770DC-EACC-4370-B533-8BC12B4C5DBC}" destId="{09DBB968-BCD1-4B27-A0C5-593B28B8CF26}" srcOrd="0" destOrd="0" presId="urn:microsoft.com/office/officeart/2018/2/layout/IconVerticalSolidList"/>
    <dgm:cxn modelId="{A3F57A03-8B2A-43D8-B5D7-D08FB792AB7F}" type="presParOf" srcId="{DDD770DC-EACC-4370-B533-8BC12B4C5DBC}" destId="{8912CB6E-C98D-45A9-91BA-02B1BCECA828}" srcOrd="1" destOrd="0" presId="urn:microsoft.com/office/officeart/2018/2/layout/IconVerticalSolidList"/>
    <dgm:cxn modelId="{FD9ED7CB-6419-4972-BEB0-0EA6541EA34A}" type="presParOf" srcId="{DDD770DC-EACC-4370-B533-8BC12B4C5DBC}" destId="{12C19A94-0500-464A-A264-BB3FBF256D52}" srcOrd="2" destOrd="0" presId="urn:microsoft.com/office/officeart/2018/2/layout/IconVerticalSolidList"/>
    <dgm:cxn modelId="{E971D1A1-DFE9-4176-B702-0C872561A52D}" type="presParOf" srcId="{DDD770DC-EACC-4370-B533-8BC12B4C5DBC}" destId="{6C9F07CE-2B6D-45BD-AA73-1D5EA23BEF13}" srcOrd="3" destOrd="0" presId="urn:microsoft.com/office/officeart/2018/2/layout/IconVerticalSolidList"/>
    <dgm:cxn modelId="{A70719B2-EB31-4F81-8B69-C75242322DC4}" type="presParOf" srcId="{218EF941-812D-4C65-B3FD-27E6EDC5F5F4}" destId="{F4EF1ECE-90EA-4B16-847E-24C5FD400919}" srcOrd="3" destOrd="0" presId="urn:microsoft.com/office/officeart/2018/2/layout/IconVerticalSolidList"/>
    <dgm:cxn modelId="{15EB37BB-AF97-42AE-B945-5913EC23EC41}" type="presParOf" srcId="{218EF941-812D-4C65-B3FD-27E6EDC5F5F4}" destId="{96B86DB6-BD55-4EEC-8DDC-A8A97A2EAEDC}" srcOrd="4" destOrd="0" presId="urn:microsoft.com/office/officeart/2018/2/layout/IconVerticalSolidList"/>
    <dgm:cxn modelId="{3DD42082-A4F7-4BC1-8B18-48EE03057115}" type="presParOf" srcId="{96B86DB6-BD55-4EEC-8DDC-A8A97A2EAEDC}" destId="{7340FC1D-0106-44B4-8E81-CB98194AA704}" srcOrd="0" destOrd="0" presId="urn:microsoft.com/office/officeart/2018/2/layout/IconVerticalSolidList"/>
    <dgm:cxn modelId="{575D6ECB-DA25-4239-8E55-08FD1B44D10E}" type="presParOf" srcId="{96B86DB6-BD55-4EEC-8DDC-A8A97A2EAEDC}" destId="{BDB1452D-0A25-4A60-9D11-E84214BEE501}" srcOrd="1" destOrd="0" presId="urn:microsoft.com/office/officeart/2018/2/layout/IconVerticalSolidList"/>
    <dgm:cxn modelId="{44FDA999-E6F6-43DF-8599-15E81E64C3C3}" type="presParOf" srcId="{96B86DB6-BD55-4EEC-8DDC-A8A97A2EAEDC}" destId="{5E28BD0C-5E12-4EF2-BA95-B749C4708997}" srcOrd="2" destOrd="0" presId="urn:microsoft.com/office/officeart/2018/2/layout/IconVerticalSolidList"/>
    <dgm:cxn modelId="{46626E11-428E-473A-AD96-E3D19ED88E37}" type="presParOf" srcId="{96B86DB6-BD55-4EEC-8DDC-A8A97A2EAEDC}" destId="{B03FC7D0-10CB-4D82-9A1F-1850C67A9AE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A63F8F5-BBB0-45BD-AC36-A404C105A29B}" type="doc">
      <dgm:prSet loTypeId="urn:microsoft.com/office/officeart/2005/8/layout/pyramid1" loCatId="pyramid" qsTypeId="urn:microsoft.com/office/officeart/2005/8/quickstyle/simple1" qsCatId="simple" csTypeId="urn:microsoft.com/office/officeart/2005/8/colors/colorful2" csCatId="colorful" phldr="1"/>
      <dgm:spPr/>
    </dgm:pt>
    <dgm:pt modelId="{3356463D-4976-433F-9F3E-B1CC38DB4D03}">
      <dgm:prSet phldrT="[Text]" custT="1"/>
      <dgm:spPr/>
      <dgm:t>
        <a:bodyPr/>
        <a:lstStyle/>
        <a:p>
          <a:r>
            <a:rPr lang="en-US" sz="1000">
              <a:solidFill>
                <a:schemeClr val="tx1"/>
              </a:solidFill>
              <a:latin typeface="Bodoni MT" panose="02070603080606020203" pitchFamily="18" charset="0"/>
              <a:cs typeface="Times New Roman" panose="02020603050405020304" pitchFamily="18" charset="0"/>
            </a:rPr>
            <a:t>OpenID </a:t>
          </a:r>
        </a:p>
      </dgm:t>
    </dgm:pt>
    <dgm:pt modelId="{16DA5F77-BA30-4CCB-BCBC-F815C5C35C54}" type="parTrans" cxnId="{B5908FA2-5850-4960-9841-0AE2B726A493}">
      <dgm:prSet/>
      <dgm:spPr/>
      <dgm:t>
        <a:bodyPr/>
        <a:lstStyle/>
        <a:p>
          <a:endParaRPr lang="en-US"/>
        </a:p>
      </dgm:t>
    </dgm:pt>
    <dgm:pt modelId="{C5C85D19-B743-4800-8E02-70F1921EE4C5}" type="sibTrans" cxnId="{B5908FA2-5850-4960-9841-0AE2B726A493}">
      <dgm:prSet/>
      <dgm:spPr/>
      <dgm:t>
        <a:bodyPr/>
        <a:lstStyle/>
        <a:p>
          <a:endParaRPr lang="en-US"/>
        </a:p>
      </dgm:t>
    </dgm:pt>
    <dgm:pt modelId="{5E70CE15-F2A8-439E-9036-6E55023F884B}">
      <dgm:prSet phldrT="[Text]" custT="1"/>
      <dgm:spPr/>
      <dgm:t>
        <a:bodyPr/>
        <a:lstStyle/>
        <a:p>
          <a:r>
            <a:rPr lang="en-US" sz="900">
              <a:latin typeface="Bodoni MT" panose="02070603080606020203" pitchFamily="18" charset="0"/>
              <a:cs typeface="Times New Roman" panose="02020603050405020304" pitchFamily="18" charset="0"/>
            </a:rPr>
            <a:t>HTTP</a:t>
          </a:r>
        </a:p>
      </dgm:t>
    </dgm:pt>
    <dgm:pt modelId="{FC436D49-0A51-499B-B7E4-E3D275EA6594}" type="parTrans" cxnId="{C452A823-B296-48D7-9C68-C4A507FBA3B6}">
      <dgm:prSet/>
      <dgm:spPr/>
      <dgm:t>
        <a:bodyPr/>
        <a:lstStyle/>
        <a:p>
          <a:endParaRPr lang="en-US"/>
        </a:p>
      </dgm:t>
    </dgm:pt>
    <dgm:pt modelId="{5A49CC47-7AE5-40BC-BD06-14CCBEEC1CF8}" type="sibTrans" cxnId="{C452A823-B296-48D7-9C68-C4A507FBA3B6}">
      <dgm:prSet/>
      <dgm:spPr/>
      <dgm:t>
        <a:bodyPr/>
        <a:lstStyle/>
        <a:p>
          <a:endParaRPr lang="en-US"/>
        </a:p>
      </dgm:t>
    </dgm:pt>
    <dgm:pt modelId="{0ABDA628-2F8A-4BFC-B848-DAEF645F3AEF}">
      <dgm:prSet phldrT="[Text]" custT="1"/>
      <dgm:spPr/>
      <dgm:t>
        <a:bodyPr/>
        <a:lstStyle/>
        <a:p>
          <a:r>
            <a:rPr lang="en-US" sz="900" b="0">
              <a:solidFill>
                <a:schemeClr val="tx1"/>
              </a:solidFill>
              <a:latin typeface="Bodoni MT" panose="02070603080606020203" pitchFamily="18" charset="0"/>
              <a:cs typeface="Times New Roman" panose="02020603050405020304" pitchFamily="18" charset="0"/>
            </a:rPr>
            <a:t>OAuth 2.0</a:t>
          </a:r>
        </a:p>
      </dgm:t>
    </dgm:pt>
    <dgm:pt modelId="{824C12DD-D445-48A0-A53A-609E81AFC49E}" type="sibTrans" cxnId="{597FFED4-B0D5-4C73-ABDC-2A71D2A02F5D}">
      <dgm:prSet/>
      <dgm:spPr/>
      <dgm:t>
        <a:bodyPr/>
        <a:lstStyle/>
        <a:p>
          <a:endParaRPr lang="en-US"/>
        </a:p>
      </dgm:t>
    </dgm:pt>
    <dgm:pt modelId="{63F682EF-C607-44A3-B764-E856578ED420}" type="parTrans" cxnId="{597FFED4-B0D5-4C73-ABDC-2A71D2A02F5D}">
      <dgm:prSet/>
      <dgm:spPr/>
      <dgm:t>
        <a:bodyPr/>
        <a:lstStyle/>
        <a:p>
          <a:endParaRPr lang="en-US"/>
        </a:p>
      </dgm:t>
    </dgm:pt>
    <dgm:pt modelId="{2480FBFC-E6D2-479E-8059-3C78CD7BD930}" type="pres">
      <dgm:prSet presAssocID="{BA63F8F5-BBB0-45BD-AC36-A404C105A29B}" presName="Name0" presStyleCnt="0">
        <dgm:presLayoutVars>
          <dgm:dir/>
          <dgm:animLvl val="lvl"/>
          <dgm:resizeHandles val="exact"/>
        </dgm:presLayoutVars>
      </dgm:prSet>
      <dgm:spPr/>
    </dgm:pt>
    <dgm:pt modelId="{D1DB6167-006D-4620-A51F-F3276E24D9F3}" type="pres">
      <dgm:prSet presAssocID="{3356463D-4976-433F-9F3E-B1CC38DB4D03}" presName="Name8" presStyleCnt="0"/>
      <dgm:spPr/>
    </dgm:pt>
    <dgm:pt modelId="{56EA9E37-12D7-4F65-AC77-07B97CB6815F}" type="pres">
      <dgm:prSet presAssocID="{3356463D-4976-433F-9F3E-B1CC38DB4D03}" presName="level" presStyleLbl="node1" presStyleIdx="0" presStyleCnt="3">
        <dgm:presLayoutVars>
          <dgm:chMax val="1"/>
          <dgm:bulletEnabled val="1"/>
        </dgm:presLayoutVars>
      </dgm:prSet>
      <dgm:spPr/>
      <dgm:t>
        <a:bodyPr/>
        <a:lstStyle/>
        <a:p>
          <a:endParaRPr lang="en-US"/>
        </a:p>
      </dgm:t>
    </dgm:pt>
    <dgm:pt modelId="{B888E702-9902-4AD1-B35D-65C9C8F32ED5}" type="pres">
      <dgm:prSet presAssocID="{3356463D-4976-433F-9F3E-B1CC38DB4D03}" presName="levelTx" presStyleLbl="revTx" presStyleIdx="0" presStyleCnt="0">
        <dgm:presLayoutVars>
          <dgm:chMax val="1"/>
          <dgm:bulletEnabled val="1"/>
        </dgm:presLayoutVars>
      </dgm:prSet>
      <dgm:spPr/>
      <dgm:t>
        <a:bodyPr/>
        <a:lstStyle/>
        <a:p>
          <a:endParaRPr lang="en-US"/>
        </a:p>
      </dgm:t>
    </dgm:pt>
    <dgm:pt modelId="{30BAB6B4-F458-4861-88AA-081061E08313}" type="pres">
      <dgm:prSet presAssocID="{0ABDA628-2F8A-4BFC-B848-DAEF645F3AEF}" presName="Name8" presStyleCnt="0"/>
      <dgm:spPr/>
    </dgm:pt>
    <dgm:pt modelId="{0A588EF4-BB5D-49E4-A228-8A4EDFFE2BEF}" type="pres">
      <dgm:prSet presAssocID="{0ABDA628-2F8A-4BFC-B848-DAEF645F3AEF}" presName="level" presStyleLbl="node1" presStyleIdx="1" presStyleCnt="3">
        <dgm:presLayoutVars>
          <dgm:chMax val="1"/>
          <dgm:bulletEnabled val="1"/>
        </dgm:presLayoutVars>
      </dgm:prSet>
      <dgm:spPr/>
      <dgm:t>
        <a:bodyPr/>
        <a:lstStyle/>
        <a:p>
          <a:endParaRPr lang="en-US"/>
        </a:p>
      </dgm:t>
    </dgm:pt>
    <dgm:pt modelId="{28CC7D00-6CC0-4367-9D1F-80EAEACBB6C7}" type="pres">
      <dgm:prSet presAssocID="{0ABDA628-2F8A-4BFC-B848-DAEF645F3AEF}" presName="levelTx" presStyleLbl="revTx" presStyleIdx="0" presStyleCnt="0">
        <dgm:presLayoutVars>
          <dgm:chMax val="1"/>
          <dgm:bulletEnabled val="1"/>
        </dgm:presLayoutVars>
      </dgm:prSet>
      <dgm:spPr/>
      <dgm:t>
        <a:bodyPr/>
        <a:lstStyle/>
        <a:p>
          <a:endParaRPr lang="en-US"/>
        </a:p>
      </dgm:t>
    </dgm:pt>
    <dgm:pt modelId="{0AE41B17-4F66-4D6F-8624-39047D0159F2}" type="pres">
      <dgm:prSet presAssocID="{5E70CE15-F2A8-439E-9036-6E55023F884B}" presName="Name8" presStyleCnt="0"/>
      <dgm:spPr/>
    </dgm:pt>
    <dgm:pt modelId="{3F538CB5-003F-47C7-8D7E-F72FFB865EB5}" type="pres">
      <dgm:prSet presAssocID="{5E70CE15-F2A8-439E-9036-6E55023F884B}" presName="level" presStyleLbl="node1" presStyleIdx="2" presStyleCnt="3">
        <dgm:presLayoutVars>
          <dgm:chMax val="1"/>
          <dgm:bulletEnabled val="1"/>
        </dgm:presLayoutVars>
      </dgm:prSet>
      <dgm:spPr/>
      <dgm:t>
        <a:bodyPr/>
        <a:lstStyle/>
        <a:p>
          <a:endParaRPr lang="en-US"/>
        </a:p>
      </dgm:t>
    </dgm:pt>
    <dgm:pt modelId="{C0BC2912-D6FB-4330-82B7-646EE299B109}" type="pres">
      <dgm:prSet presAssocID="{5E70CE15-F2A8-439E-9036-6E55023F884B}" presName="levelTx" presStyleLbl="revTx" presStyleIdx="0" presStyleCnt="0">
        <dgm:presLayoutVars>
          <dgm:chMax val="1"/>
          <dgm:bulletEnabled val="1"/>
        </dgm:presLayoutVars>
      </dgm:prSet>
      <dgm:spPr/>
      <dgm:t>
        <a:bodyPr/>
        <a:lstStyle/>
        <a:p>
          <a:endParaRPr lang="en-US"/>
        </a:p>
      </dgm:t>
    </dgm:pt>
  </dgm:ptLst>
  <dgm:cxnLst>
    <dgm:cxn modelId="{74D11E98-C073-4671-B54C-105A7FD2495E}" type="presOf" srcId="{BA63F8F5-BBB0-45BD-AC36-A404C105A29B}" destId="{2480FBFC-E6D2-479E-8059-3C78CD7BD930}" srcOrd="0" destOrd="0" presId="urn:microsoft.com/office/officeart/2005/8/layout/pyramid1"/>
    <dgm:cxn modelId="{D72A93AC-1A50-48FA-92B0-1C07A1E236C7}" type="presOf" srcId="{5E70CE15-F2A8-439E-9036-6E55023F884B}" destId="{C0BC2912-D6FB-4330-82B7-646EE299B109}" srcOrd="1" destOrd="0" presId="urn:microsoft.com/office/officeart/2005/8/layout/pyramid1"/>
    <dgm:cxn modelId="{C452A823-B296-48D7-9C68-C4A507FBA3B6}" srcId="{BA63F8F5-BBB0-45BD-AC36-A404C105A29B}" destId="{5E70CE15-F2A8-439E-9036-6E55023F884B}" srcOrd="2" destOrd="0" parTransId="{FC436D49-0A51-499B-B7E4-E3D275EA6594}" sibTransId="{5A49CC47-7AE5-40BC-BD06-14CCBEEC1CF8}"/>
    <dgm:cxn modelId="{597FFED4-B0D5-4C73-ABDC-2A71D2A02F5D}" srcId="{BA63F8F5-BBB0-45BD-AC36-A404C105A29B}" destId="{0ABDA628-2F8A-4BFC-B848-DAEF645F3AEF}" srcOrd="1" destOrd="0" parTransId="{63F682EF-C607-44A3-B764-E856578ED420}" sibTransId="{824C12DD-D445-48A0-A53A-609E81AFC49E}"/>
    <dgm:cxn modelId="{CABC7153-0C8F-4F29-92D7-CE13D8F72927}" type="presOf" srcId="{3356463D-4976-433F-9F3E-B1CC38DB4D03}" destId="{56EA9E37-12D7-4F65-AC77-07B97CB6815F}" srcOrd="0" destOrd="0" presId="urn:microsoft.com/office/officeart/2005/8/layout/pyramid1"/>
    <dgm:cxn modelId="{3FFEE465-7016-447A-81B8-6C28C828089F}" type="presOf" srcId="{0ABDA628-2F8A-4BFC-B848-DAEF645F3AEF}" destId="{28CC7D00-6CC0-4367-9D1F-80EAEACBB6C7}" srcOrd="1" destOrd="0" presId="urn:microsoft.com/office/officeart/2005/8/layout/pyramid1"/>
    <dgm:cxn modelId="{77BC64D9-DB9C-4127-9A55-D7B14786F952}" type="presOf" srcId="{0ABDA628-2F8A-4BFC-B848-DAEF645F3AEF}" destId="{0A588EF4-BB5D-49E4-A228-8A4EDFFE2BEF}" srcOrd="0" destOrd="0" presId="urn:microsoft.com/office/officeart/2005/8/layout/pyramid1"/>
    <dgm:cxn modelId="{CFDE8019-85BD-413E-9886-69D15FF396B9}" type="presOf" srcId="{5E70CE15-F2A8-439E-9036-6E55023F884B}" destId="{3F538CB5-003F-47C7-8D7E-F72FFB865EB5}" srcOrd="0" destOrd="0" presId="urn:microsoft.com/office/officeart/2005/8/layout/pyramid1"/>
    <dgm:cxn modelId="{B5908FA2-5850-4960-9841-0AE2B726A493}" srcId="{BA63F8F5-BBB0-45BD-AC36-A404C105A29B}" destId="{3356463D-4976-433F-9F3E-B1CC38DB4D03}" srcOrd="0" destOrd="0" parTransId="{16DA5F77-BA30-4CCB-BCBC-F815C5C35C54}" sibTransId="{C5C85D19-B743-4800-8E02-70F1921EE4C5}"/>
    <dgm:cxn modelId="{FDCAD3AB-DCC3-40FF-BC2E-57D50D975F58}" type="presOf" srcId="{3356463D-4976-433F-9F3E-B1CC38DB4D03}" destId="{B888E702-9902-4AD1-B35D-65C9C8F32ED5}" srcOrd="1" destOrd="0" presId="urn:microsoft.com/office/officeart/2005/8/layout/pyramid1"/>
    <dgm:cxn modelId="{6A23FD20-B49D-44C9-B346-13BE8E7547BC}" type="presParOf" srcId="{2480FBFC-E6D2-479E-8059-3C78CD7BD930}" destId="{D1DB6167-006D-4620-A51F-F3276E24D9F3}" srcOrd="0" destOrd="0" presId="urn:microsoft.com/office/officeart/2005/8/layout/pyramid1"/>
    <dgm:cxn modelId="{3E433582-7E63-417D-AF77-56F72589B3A3}" type="presParOf" srcId="{D1DB6167-006D-4620-A51F-F3276E24D9F3}" destId="{56EA9E37-12D7-4F65-AC77-07B97CB6815F}" srcOrd="0" destOrd="0" presId="urn:microsoft.com/office/officeart/2005/8/layout/pyramid1"/>
    <dgm:cxn modelId="{F2DDC6DA-88DB-47AD-B3D0-8D79BF0FD35C}" type="presParOf" srcId="{D1DB6167-006D-4620-A51F-F3276E24D9F3}" destId="{B888E702-9902-4AD1-B35D-65C9C8F32ED5}" srcOrd="1" destOrd="0" presId="urn:microsoft.com/office/officeart/2005/8/layout/pyramid1"/>
    <dgm:cxn modelId="{ACDEEBC7-435B-43CD-B4A8-12C462A6B8E8}" type="presParOf" srcId="{2480FBFC-E6D2-479E-8059-3C78CD7BD930}" destId="{30BAB6B4-F458-4861-88AA-081061E08313}" srcOrd="1" destOrd="0" presId="urn:microsoft.com/office/officeart/2005/8/layout/pyramid1"/>
    <dgm:cxn modelId="{C65EFE47-D2A2-4F0F-BAA7-73F9A0E3490B}" type="presParOf" srcId="{30BAB6B4-F458-4861-88AA-081061E08313}" destId="{0A588EF4-BB5D-49E4-A228-8A4EDFFE2BEF}" srcOrd="0" destOrd="0" presId="urn:microsoft.com/office/officeart/2005/8/layout/pyramid1"/>
    <dgm:cxn modelId="{31BE8894-05DB-4672-A9EC-E01D6BFA281B}" type="presParOf" srcId="{30BAB6B4-F458-4861-88AA-081061E08313}" destId="{28CC7D00-6CC0-4367-9D1F-80EAEACBB6C7}" srcOrd="1" destOrd="0" presId="urn:microsoft.com/office/officeart/2005/8/layout/pyramid1"/>
    <dgm:cxn modelId="{B06CD589-DDE7-4906-B118-D45E5F8DFD38}" type="presParOf" srcId="{2480FBFC-E6D2-479E-8059-3C78CD7BD930}" destId="{0AE41B17-4F66-4D6F-8624-39047D0159F2}" srcOrd="2" destOrd="0" presId="urn:microsoft.com/office/officeart/2005/8/layout/pyramid1"/>
    <dgm:cxn modelId="{5494B4BF-2660-4350-9232-7D9AE0A9F858}" type="presParOf" srcId="{0AE41B17-4F66-4D6F-8624-39047D0159F2}" destId="{3F538CB5-003F-47C7-8D7E-F72FFB865EB5}" srcOrd="0" destOrd="0" presId="urn:microsoft.com/office/officeart/2005/8/layout/pyramid1"/>
    <dgm:cxn modelId="{1E01C4D6-D183-4AF0-BEFC-B88E5B7DE89D}" type="presParOf" srcId="{0AE41B17-4F66-4D6F-8624-39047D0159F2}" destId="{C0BC2912-D6FB-4330-82B7-646EE299B109}" srcOrd="1" destOrd="0" presId="urn:microsoft.com/office/officeart/2005/8/layout/pyramid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A3D356-67D1-477F-AE34-0AC2F4BA7A6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BD70E530-8E50-4F06-9937-DE643AE43490}">
      <dgm:prSet/>
      <dgm:spPr/>
      <dgm:t>
        <a:bodyPr/>
        <a:lstStyle/>
        <a:p>
          <a:r>
            <a:rPr lang="en-US" dirty="0"/>
            <a:t>In small organization with less </a:t>
          </a:r>
          <a:r>
            <a:rPr lang="en-US" dirty="0" err="1"/>
            <a:t>employess</a:t>
          </a:r>
          <a:r>
            <a:rPr lang="en-US" dirty="0"/>
            <a:t>, a proper IAM solution may or may not be necessary.</a:t>
          </a:r>
        </a:p>
      </dgm:t>
    </dgm:pt>
    <dgm:pt modelId="{53482697-157D-4A1D-8B8F-692B5DCFC29F}" type="parTrans" cxnId="{06D2182A-0FF8-4575-9C10-C2468E8B2C40}">
      <dgm:prSet/>
      <dgm:spPr/>
      <dgm:t>
        <a:bodyPr/>
        <a:lstStyle/>
        <a:p>
          <a:endParaRPr lang="en-US"/>
        </a:p>
      </dgm:t>
    </dgm:pt>
    <dgm:pt modelId="{D7483B58-B670-417F-BCB3-76200689A103}" type="sibTrans" cxnId="{06D2182A-0FF8-4575-9C10-C2468E8B2C40}">
      <dgm:prSet/>
      <dgm:spPr/>
      <dgm:t>
        <a:bodyPr/>
        <a:lstStyle/>
        <a:p>
          <a:endParaRPr lang="en-US"/>
        </a:p>
      </dgm:t>
    </dgm:pt>
    <dgm:pt modelId="{AD9E6A76-9E11-4FA7-AE36-6A6A15EA0C72}">
      <dgm:prSet/>
      <dgm:spPr/>
      <dgm:t>
        <a:bodyPr/>
        <a:lstStyle/>
        <a:p>
          <a:r>
            <a:rPr lang="en-US" dirty="0"/>
            <a:t>However, as an organization grows, manpower increases, and the corresponding applications used by them increases too. In order to manage the permissions for the different applications IAM solutions now become an integral part of the organization. </a:t>
          </a:r>
        </a:p>
      </dgm:t>
    </dgm:pt>
    <dgm:pt modelId="{F1F24AD3-CDC5-4113-9E42-78675C113A08}" type="parTrans" cxnId="{FBEB7AF0-71D2-4BB3-A013-532A53642D95}">
      <dgm:prSet/>
      <dgm:spPr/>
      <dgm:t>
        <a:bodyPr/>
        <a:lstStyle/>
        <a:p>
          <a:endParaRPr lang="en-US"/>
        </a:p>
      </dgm:t>
    </dgm:pt>
    <dgm:pt modelId="{F7183CA1-4A2F-4694-9BC3-8F531B41FFFE}" type="sibTrans" cxnId="{FBEB7AF0-71D2-4BB3-A013-532A53642D95}">
      <dgm:prSet/>
      <dgm:spPr/>
      <dgm:t>
        <a:bodyPr/>
        <a:lstStyle/>
        <a:p>
          <a:endParaRPr lang="en-US"/>
        </a:p>
      </dgm:t>
    </dgm:pt>
    <dgm:pt modelId="{54A248EC-5626-404B-A766-07E74207C29E}">
      <dgm:prSet/>
      <dgm:spPr/>
      <dgm:t>
        <a:bodyPr/>
        <a:lstStyle/>
        <a:p>
          <a:r>
            <a:rPr lang="en-US"/>
            <a:t>Employing an effective IAM solution, increases the productivity of an organization and secures the organization from various security disruptions.</a:t>
          </a:r>
        </a:p>
      </dgm:t>
    </dgm:pt>
    <dgm:pt modelId="{4C77123F-9BDD-47C7-AF6B-F029803F0B3E}" type="parTrans" cxnId="{3C98995F-4B8C-45CF-8B80-66489DE00E35}">
      <dgm:prSet/>
      <dgm:spPr/>
      <dgm:t>
        <a:bodyPr/>
        <a:lstStyle/>
        <a:p>
          <a:endParaRPr lang="en-US"/>
        </a:p>
      </dgm:t>
    </dgm:pt>
    <dgm:pt modelId="{E98B6976-07A3-46D5-BC47-84C6FCBFA696}" type="sibTrans" cxnId="{3C98995F-4B8C-45CF-8B80-66489DE00E35}">
      <dgm:prSet/>
      <dgm:spPr/>
      <dgm:t>
        <a:bodyPr/>
        <a:lstStyle/>
        <a:p>
          <a:endParaRPr lang="en-US"/>
        </a:p>
      </dgm:t>
    </dgm:pt>
    <dgm:pt modelId="{E8ACECC6-F7E7-4317-9E55-056C7723AE85}">
      <dgm:prSet/>
      <dgm:spPr/>
      <dgm:t>
        <a:bodyPr/>
        <a:lstStyle/>
        <a:p>
          <a:r>
            <a:rPr lang="en-US"/>
            <a:t>SailPoint’s Identity IQ solution automates the various IT processes and helps organizations to be complaint with various regulations. IAM strategies will be different for small and large organizations.</a:t>
          </a:r>
        </a:p>
      </dgm:t>
    </dgm:pt>
    <dgm:pt modelId="{91064686-A6D9-421E-A39F-101F48FC2AF9}" type="parTrans" cxnId="{FC13D017-CB5E-43ED-99DD-948A3434CBBF}">
      <dgm:prSet/>
      <dgm:spPr/>
      <dgm:t>
        <a:bodyPr/>
        <a:lstStyle/>
        <a:p>
          <a:endParaRPr lang="en-US"/>
        </a:p>
      </dgm:t>
    </dgm:pt>
    <dgm:pt modelId="{FDC32E16-C385-44E4-92DA-8CA88313AD5E}" type="sibTrans" cxnId="{FC13D017-CB5E-43ED-99DD-948A3434CBBF}">
      <dgm:prSet/>
      <dgm:spPr/>
      <dgm:t>
        <a:bodyPr/>
        <a:lstStyle/>
        <a:p>
          <a:endParaRPr lang="en-US"/>
        </a:p>
      </dgm:t>
    </dgm:pt>
    <dgm:pt modelId="{7150CE8E-E2F2-4399-A5D6-612D40134D6E}" type="pres">
      <dgm:prSet presAssocID="{DBA3D356-67D1-477F-AE34-0AC2F4BA7A60}" presName="diagram" presStyleCnt="0">
        <dgm:presLayoutVars>
          <dgm:dir/>
          <dgm:resizeHandles val="exact"/>
        </dgm:presLayoutVars>
      </dgm:prSet>
      <dgm:spPr/>
      <dgm:t>
        <a:bodyPr/>
        <a:lstStyle/>
        <a:p>
          <a:endParaRPr lang="en-US"/>
        </a:p>
      </dgm:t>
    </dgm:pt>
    <dgm:pt modelId="{B9094612-2562-479D-AB37-50B06F0D60CF}" type="pres">
      <dgm:prSet presAssocID="{BD70E530-8E50-4F06-9937-DE643AE43490}" presName="node" presStyleLbl="node1" presStyleIdx="0" presStyleCnt="4">
        <dgm:presLayoutVars>
          <dgm:bulletEnabled val="1"/>
        </dgm:presLayoutVars>
      </dgm:prSet>
      <dgm:spPr/>
      <dgm:t>
        <a:bodyPr/>
        <a:lstStyle/>
        <a:p>
          <a:endParaRPr lang="en-US"/>
        </a:p>
      </dgm:t>
    </dgm:pt>
    <dgm:pt modelId="{82CCE14A-4AF2-4C01-80FA-84B913857328}" type="pres">
      <dgm:prSet presAssocID="{D7483B58-B670-417F-BCB3-76200689A103}" presName="sibTrans" presStyleCnt="0"/>
      <dgm:spPr/>
    </dgm:pt>
    <dgm:pt modelId="{E1C78C46-9E6A-4676-A342-72ADC9810B0D}" type="pres">
      <dgm:prSet presAssocID="{AD9E6A76-9E11-4FA7-AE36-6A6A15EA0C72}" presName="node" presStyleLbl="node1" presStyleIdx="1" presStyleCnt="4">
        <dgm:presLayoutVars>
          <dgm:bulletEnabled val="1"/>
        </dgm:presLayoutVars>
      </dgm:prSet>
      <dgm:spPr/>
      <dgm:t>
        <a:bodyPr/>
        <a:lstStyle/>
        <a:p>
          <a:endParaRPr lang="en-US"/>
        </a:p>
      </dgm:t>
    </dgm:pt>
    <dgm:pt modelId="{B85EE6E2-4E39-47D6-99DE-D2A193B57E50}" type="pres">
      <dgm:prSet presAssocID="{F7183CA1-4A2F-4694-9BC3-8F531B41FFFE}" presName="sibTrans" presStyleCnt="0"/>
      <dgm:spPr/>
    </dgm:pt>
    <dgm:pt modelId="{84553819-FB5A-4BC1-A933-44473B3E4D72}" type="pres">
      <dgm:prSet presAssocID="{54A248EC-5626-404B-A766-07E74207C29E}" presName="node" presStyleLbl="node1" presStyleIdx="2" presStyleCnt="4">
        <dgm:presLayoutVars>
          <dgm:bulletEnabled val="1"/>
        </dgm:presLayoutVars>
      </dgm:prSet>
      <dgm:spPr/>
      <dgm:t>
        <a:bodyPr/>
        <a:lstStyle/>
        <a:p>
          <a:endParaRPr lang="en-US"/>
        </a:p>
      </dgm:t>
    </dgm:pt>
    <dgm:pt modelId="{6625CCD9-48E5-4609-8C1F-461588BACF2F}" type="pres">
      <dgm:prSet presAssocID="{E98B6976-07A3-46D5-BC47-84C6FCBFA696}" presName="sibTrans" presStyleCnt="0"/>
      <dgm:spPr/>
    </dgm:pt>
    <dgm:pt modelId="{C849C2FC-F648-464F-A3C1-DB88F2C663D0}" type="pres">
      <dgm:prSet presAssocID="{E8ACECC6-F7E7-4317-9E55-056C7723AE85}" presName="node" presStyleLbl="node1" presStyleIdx="3" presStyleCnt="4">
        <dgm:presLayoutVars>
          <dgm:bulletEnabled val="1"/>
        </dgm:presLayoutVars>
      </dgm:prSet>
      <dgm:spPr/>
      <dgm:t>
        <a:bodyPr/>
        <a:lstStyle/>
        <a:p>
          <a:endParaRPr lang="en-US"/>
        </a:p>
      </dgm:t>
    </dgm:pt>
  </dgm:ptLst>
  <dgm:cxnLst>
    <dgm:cxn modelId="{EF3E1150-AE78-4C0D-8C9F-477CEBE0BBD1}" type="presOf" srcId="{E8ACECC6-F7E7-4317-9E55-056C7723AE85}" destId="{C849C2FC-F648-464F-A3C1-DB88F2C663D0}" srcOrd="0" destOrd="0" presId="urn:microsoft.com/office/officeart/2005/8/layout/default"/>
    <dgm:cxn modelId="{FC13D017-CB5E-43ED-99DD-948A3434CBBF}" srcId="{DBA3D356-67D1-477F-AE34-0AC2F4BA7A60}" destId="{E8ACECC6-F7E7-4317-9E55-056C7723AE85}" srcOrd="3" destOrd="0" parTransId="{91064686-A6D9-421E-A39F-101F48FC2AF9}" sibTransId="{FDC32E16-C385-44E4-92DA-8CA88313AD5E}"/>
    <dgm:cxn modelId="{8FA3C3A6-57D0-48DB-BE8F-97448CEF583E}" type="presOf" srcId="{BD70E530-8E50-4F06-9937-DE643AE43490}" destId="{B9094612-2562-479D-AB37-50B06F0D60CF}" srcOrd="0" destOrd="0" presId="urn:microsoft.com/office/officeart/2005/8/layout/default"/>
    <dgm:cxn modelId="{3C98995F-4B8C-45CF-8B80-66489DE00E35}" srcId="{DBA3D356-67D1-477F-AE34-0AC2F4BA7A60}" destId="{54A248EC-5626-404B-A766-07E74207C29E}" srcOrd="2" destOrd="0" parTransId="{4C77123F-9BDD-47C7-AF6B-F029803F0B3E}" sibTransId="{E98B6976-07A3-46D5-BC47-84C6FCBFA696}"/>
    <dgm:cxn modelId="{06D2182A-0FF8-4575-9C10-C2468E8B2C40}" srcId="{DBA3D356-67D1-477F-AE34-0AC2F4BA7A60}" destId="{BD70E530-8E50-4F06-9937-DE643AE43490}" srcOrd="0" destOrd="0" parTransId="{53482697-157D-4A1D-8B8F-692B5DCFC29F}" sibTransId="{D7483B58-B670-417F-BCB3-76200689A103}"/>
    <dgm:cxn modelId="{5DFBA6FE-1B15-47E7-9137-3D44B7FCF5DE}" type="presOf" srcId="{AD9E6A76-9E11-4FA7-AE36-6A6A15EA0C72}" destId="{E1C78C46-9E6A-4676-A342-72ADC9810B0D}" srcOrd="0" destOrd="0" presId="urn:microsoft.com/office/officeart/2005/8/layout/default"/>
    <dgm:cxn modelId="{13F09DC5-A7B3-4E67-BF1D-157707B2E615}" type="presOf" srcId="{54A248EC-5626-404B-A766-07E74207C29E}" destId="{84553819-FB5A-4BC1-A933-44473B3E4D72}" srcOrd="0" destOrd="0" presId="urn:microsoft.com/office/officeart/2005/8/layout/default"/>
    <dgm:cxn modelId="{22A6F614-D795-4029-AC9C-043B3127813E}" type="presOf" srcId="{DBA3D356-67D1-477F-AE34-0AC2F4BA7A60}" destId="{7150CE8E-E2F2-4399-A5D6-612D40134D6E}" srcOrd="0" destOrd="0" presId="urn:microsoft.com/office/officeart/2005/8/layout/default"/>
    <dgm:cxn modelId="{FBEB7AF0-71D2-4BB3-A013-532A53642D95}" srcId="{DBA3D356-67D1-477F-AE34-0AC2F4BA7A60}" destId="{AD9E6A76-9E11-4FA7-AE36-6A6A15EA0C72}" srcOrd="1" destOrd="0" parTransId="{F1F24AD3-CDC5-4113-9E42-78675C113A08}" sibTransId="{F7183CA1-4A2F-4694-9BC3-8F531B41FFFE}"/>
    <dgm:cxn modelId="{33AE6EFB-66EC-408F-A33F-D0FE1233D54E}" type="presParOf" srcId="{7150CE8E-E2F2-4399-A5D6-612D40134D6E}" destId="{B9094612-2562-479D-AB37-50B06F0D60CF}" srcOrd="0" destOrd="0" presId="urn:microsoft.com/office/officeart/2005/8/layout/default"/>
    <dgm:cxn modelId="{16A168F7-571A-4BF2-9AC5-4D23B8BE551F}" type="presParOf" srcId="{7150CE8E-E2F2-4399-A5D6-612D40134D6E}" destId="{82CCE14A-4AF2-4C01-80FA-84B913857328}" srcOrd="1" destOrd="0" presId="urn:microsoft.com/office/officeart/2005/8/layout/default"/>
    <dgm:cxn modelId="{DF01B75F-6B60-49AD-A8EE-CF1C3572EE68}" type="presParOf" srcId="{7150CE8E-E2F2-4399-A5D6-612D40134D6E}" destId="{E1C78C46-9E6A-4676-A342-72ADC9810B0D}" srcOrd="2" destOrd="0" presId="urn:microsoft.com/office/officeart/2005/8/layout/default"/>
    <dgm:cxn modelId="{CB3310EC-A622-4F90-BC85-49ABDB0D233D}" type="presParOf" srcId="{7150CE8E-E2F2-4399-A5D6-612D40134D6E}" destId="{B85EE6E2-4E39-47D6-99DE-D2A193B57E50}" srcOrd="3" destOrd="0" presId="urn:microsoft.com/office/officeart/2005/8/layout/default"/>
    <dgm:cxn modelId="{D5B59438-C89E-44AB-B807-2F0C9D4AD335}" type="presParOf" srcId="{7150CE8E-E2F2-4399-A5D6-612D40134D6E}" destId="{84553819-FB5A-4BC1-A933-44473B3E4D72}" srcOrd="4" destOrd="0" presId="urn:microsoft.com/office/officeart/2005/8/layout/default"/>
    <dgm:cxn modelId="{2D4D8A1D-E21F-4C80-8EA2-F432A2CF17AF}" type="presParOf" srcId="{7150CE8E-E2F2-4399-A5D6-612D40134D6E}" destId="{6625CCD9-48E5-4609-8C1F-461588BACF2F}" srcOrd="5" destOrd="0" presId="urn:microsoft.com/office/officeart/2005/8/layout/default"/>
    <dgm:cxn modelId="{4CB7E9E5-F28D-4B69-AF1B-14E00BF5DAC4}" type="presParOf" srcId="{7150CE8E-E2F2-4399-A5D6-612D40134D6E}" destId="{C849C2FC-F648-464F-A3C1-DB88F2C663D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9E1937-8CF4-44C7-851C-30A5C08A21D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189670F-2536-41B1-964F-D23282320746}">
      <dgm:prSet custT="1"/>
      <dgm:spPr/>
      <dgm:t>
        <a:bodyPr/>
        <a:lstStyle/>
        <a:p>
          <a:r>
            <a:rPr lang="en-US" sz="1800" dirty="0"/>
            <a:t>Problem Statement: To load and correlate the Financials application. This application is used by people in the Finance department. This application data includes entitlement data as well as account data.</a:t>
          </a:r>
        </a:p>
      </dgm:t>
    </dgm:pt>
    <dgm:pt modelId="{9EADED89-664D-41EF-A650-CF23DE464E06}" type="parTrans" cxnId="{8A0E74A9-A1CD-4D72-8258-318FB0CF3B0B}">
      <dgm:prSet/>
      <dgm:spPr/>
      <dgm:t>
        <a:bodyPr/>
        <a:lstStyle/>
        <a:p>
          <a:endParaRPr lang="en-US"/>
        </a:p>
      </dgm:t>
    </dgm:pt>
    <dgm:pt modelId="{FBC41D72-C7F7-4B5F-9AA6-E463B595B9CB}" type="sibTrans" cxnId="{8A0E74A9-A1CD-4D72-8258-318FB0CF3B0B}">
      <dgm:prSet/>
      <dgm:spPr/>
      <dgm:t>
        <a:bodyPr/>
        <a:lstStyle/>
        <a:p>
          <a:endParaRPr lang="en-US"/>
        </a:p>
      </dgm:t>
    </dgm:pt>
    <dgm:pt modelId="{8D602F5B-153E-43CB-A9A0-EBC50519F727}">
      <dgm:prSet custT="1"/>
      <dgm:spPr/>
      <dgm:t>
        <a:bodyPr/>
        <a:lstStyle/>
        <a:p>
          <a:r>
            <a:rPr lang="en-US" sz="1800" dirty="0"/>
            <a:t>Solution: We will correlate user accounts from this financials application to existing Identity Cubes. We will do this by defining an Account Correlation configuration when we configure the application. Account Correlation can be configured as a simple attribute mapping.</a:t>
          </a:r>
        </a:p>
      </dgm:t>
    </dgm:pt>
    <dgm:pt modelId="{DE84664D-6E0F-4823-AA58-0946CDFE3BF4}" type="parTrans" cxnId="{8CC61A93-08FE-4B33-9CAC-462B267F05E9}">
      <dgm:prSet/>
      <dgm:spPr/>
      <dgm:t>
        <a:bodyPr/>
        <a:lstStyle/>
        <a:p>
          <a:endParaRPr lang="en-US"/>
        </a:p>
      </dgm:t>
    </dgm:pt>
    <dgm:pt modelId="{A709511A-80CE-4703-A53E-BC0AC8757258}" type="sibTrans" cxnId="{8CC61A93-08FE-4B33-9CAC-462B267F05E9}">
      <dgm:prSet/>
      <dgm:spPr/>
      <dgm:t>
        <a:bodyPr/>
        <a:lstStyle/>
        <a:p>
          <a:endParaRPr lang="en-US"/>
        </a:p>
      </dgm:t>
    </dgm:pt>
    <dgm:pt modelId="{69A1C7D2-4D4C-458C-93E4-93F5AC3F1BA2}" type="pres">
      <dgm:prSet presAssocID="{AB9E1937-8CF4-44C7-851C-30A5C08A21D5}" presName="linear" presStyleCnt="0">
        <dgm:presLayoutVars>
          <dgm:animLvl val="lvl"/>
          <dgm:resizeHandles val="exact"/>
        </dgm:presLayoutVars>
      </dgm:prSet>
      <dgm:spPr/>
      <dgm:t>
        <a:bodyPr/>
        <a:lstStyle/>
        <a:p>
          <a:endParaRPr lang="en-US"/>
        </a:p>
      </dgm:t>
    </dgm:pt>
    <dgm:pt modelId="{C7897E49-8FF2-4535-8F8F-A29C31E6E2DC}" type="pres">
      <dgm:prSet presAssocID="{2189670F-2536-41B1-964F-D23282320746}" presName="parentText" presStyleLbl="node1" presStyleIdx="0" presStyleCnt="2">
        <dgm:presLayoutVars>
          <dgm:chMax val="0"/>
          <dgm:bulletEnabled val="1"/>
        </dgm:presLayoutVars>
      </dgm:prSet>
      <dgm:spPr/>
      <dgm:t>
        <a:bodyPr/>
        <a:lstStyle/>
        <a:p>
          <a:endParaRPr lang="en-US"/>
        </a:p>
      </dgm:t>
    </dgm:pt>
    <dgm:pt modelId="{C5C81EBE-867C-4041-9C46-F5FDC16BE160}" type="pres">
      <dgm:prSet presAssocID="{FBC41D72-C7F7-4B5F-9AA6-E463B595B9CB}" presName="spacer" presStyleCnt="0"/>
      <dgm:spPr/>
    </dgm:pt>
    <dgm:pt modelId="{376215FC-BA60-47D8-A605-020A785F47E0}" type="pres">
      <dgm:prSet presAssocID="{8D602F5B-153E-43CB-A9A0-EBC50519F727}" presName="parentText" presStyleLbl="node1" presStyleIdx="1" presStyleCnt="2">
        <dgm:presLayoutVars>
          <dgm:chMax val="0"/>
          <dgm:bulletEnabled val="1"/>
        </dgm:presLayoutVars>
      </dgm:prSet>
      <dgm:spPr/>
      <dgm:t>
        <a:bodyPr/>
        <a:lstStyle/>
        <a:p>
          <a:endParaRPr lang="en-US"/>
        </a:p>
      </dgm:t>
    </dgm:pt>
  </dgm:ptLst>
  <dgm:cxnLst>
    <dgm:cxn modelId="{6FC949C4-254A-4340-8462-0B675B588E38}" type="presOf" srcId="{8D602F5B-153E-43CB-A9A0-EBC50519F727}" destId="{376215FC-BA60-47D8-A605-020A785F47E0}" srcOrd="0" destOrd="0" presId="urn:microsoft.com/office/officeart/2005/8/layout/vList2"/>
    <dgm:cxn modelId="{11613F77-2415-42AA-88A4-6135CC550EB3}" type="presOf" srcId="{AB9E1937-8CF4-44C7-851C-30A5C08A21D5}" destId="{69A1C7D2-4D4C-458C-93E4-93F5AC3F1BA2}" srcOrd="0" destOrd="0" presId="urn:microsoft.com/office/officeart/2005/8/layout/vList2"/>
    <dgm:cxn modelId="{8A0E74A9-A1CD-4D72-8258-318FB0CF3B0B}" srcId="{AB9E1937-8CF4-44C7-851C-30A5C08A21D5}" destId="{2189670F-2536-41B1-964F-D23282320746}" srcOrd="0" destOrd="0" parTransId="{9EADED89-664D-41EF-A650-CF23DE464E06}" sibTransId="{FBC41D72-C7F7-4B5F-9AA6-E463B595B9CB}"/>
    <dgm:cxn modelId="{8CC61A93-08FE-4B33-9CAC-462B267F05E9}" srcId="{AB9E1937-8CF4-44C7-851C-30A5C08A21D5}" destId="{8D602F5B-153E-43CB-A9A0-EBC50519F727}" srcOrd="1" destOrd="0" parTransId="{DE84664D-6E0F-4823-AA58-0946CDFE3BF4}" sibTransId="{A709511A-80CE-4703-A53E-BC0AC8757258}"/>
    <dgm:cxn modelId="{D0C4D2FA-FD27-4894-B8C9-3F286014F387}" type="presOf" srcId="{2189670F-2536-41B1-964F-D23282320746}" destId="{C7897E49-8FF2-4535-8F8F-A29C31E6E2DC}" srcOrd="0" destOrd="0" presId="urn:microsoft.com/office/officeart/2005/8/layout/vList2"/>
    <dgm:cxn modelId="{1CB7DD01-5C48-4FBA-A72C-5B6BD2B139DD}" type="presParOf" srcId="{69A1C7D2-4D4C-458C-93E4-93F5AC3F1BA2}" destId="{C7897E49-8FF2-4535-8F8F-A29C31E6E2DC}" srcOrd="0" destOrd="0" presId="urn:microsoft.com/office/officeart/2005/8/layout/vList2"/>
    <dgm:cxn modelId="{313AC8C1-B750-470A-AF09-E6FA8B5F917C}" type="presParOf" srcId="{69A1C7D2-4D4C-458C-93E4-93F5AC3F1BA2}" destId="{C5C81EBE-867C-4041-9C46-F5FDC16BE160}" srcOrd="1" destOrd="0" presId="urn:microsoft.com/office/officeart/2005/8/layout/vList2"/>
    <dgm:cxn modelId="{CCA622F5-6107-4A54-BD93-298132C4BEB4}" type="presParOf" srcId="{69A1C7D2-4D4C-458C-93E4-93F5AC3F1BA2}" destId="{376215FC-BA60-47D8-A605-020A785F47E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9359A6-3760-49EF-B402-D2341884B5A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C862888-D292-404F-AB55-4E78276AD188}">
      <dgm:prSet custT="1"/>
      <dgm:spPr/>
      <dgm:t>
        <a:bodyPr/>
        <a:lstStyle/>
        <a:p>
          <a:r>
            <a:rPr lang="en-US" sz="1800" dirty="0" smtClean="0"/>
            <a:t>Problem Statement: </a:t>
          </a:r>
          <a:r>
            <a:rPr lang="en-US" sz="1800" dirty="0"/>
            <a:t>The objective of this </a:t>
          </a:r>
          <a:r>
            <a:rPr lang="en-US" sz="1800" dirty="0" smtClean="0"/>
            <a:t>use case </a:t>
          </a:r>
          <a:r>
            <a:rPr lang="en-US" sz="1800" dirty="0"/>
            <a:t>is to create Identity Cubes from authoritative sources, create new extended identity attributes and mapping identity attributes.</a:t>
          </a:r>
        </a:p>
      </dgm:t>
    </dgm:pt>
    <dgm:pt modelId="{504E8EA1-951D-4886-8947-B5CABA063EE9}" type="parTrans" cxnId="{38774419-646A-4DBB-A54F-486BA7476CFB}">
      <dgm:prSet/>
      <dgm:spPr/>
      <dgm:t>
        <a:bodyPr/>
        <a:lstStyle/>
        <a:p>
          <a:endParaRPr lang="en-US"/>
        </a:p>
      </dgm:t>
    </dgm:pt>
    <dgm:pt modelId="{577E201D-EE72-49FE-B1F5-8DF9D31BAB1F}" type="sibTrans" cxnId="{38774419-646A-4DBB-A54F-486BA7476CFB}">
      <dgm:prSet/>
      <dgm:spPr/>
      <dgm:t>
        <a:bodyPr/>
        <a:lstStyle/>
        <a:p>
          <a:endParaRPr lang="en-US"/>
        </a:p>
      </dgm:t>
    </dgm:pt>
    <dgm:pt modelId="{0E5C492B-090E-4591-8243-CD6280D45653}">
      <dgm:prSet custT="1"/>
      <dgm:spPr/>
      <dgm:t>
        <a:bodyPr/>
        <a:lstStyle/>
        <a:p>
          <a:r>
            <a:rPr lang="en-US" sz="1800" dirty="0"/>
            <a:t>Overview: Assume client has authoritative data stored in two sources. An HR application, stores employee data, and the other application stores contractor data. When defining the applications, Identity Attribute would be “employeeId”  and “fullName” as the Display Attribute. I would also  create an additional Identity Attribute called “Status” to determine if a user is an Employee or Contractor. </a:t>
          </a:r>
        </a:p>
      </dgm:t>
    </dgm:pt>
    <dgm:pt modelId="{EB2D1F89-F0C3-49D5-9598-53DBAFED9700}" type="parTrans" cxnId="{442914DA-6582-4585-A3D7-39C9B625C42F}">
      <dgm:prSet/>
      <dgm:spPr/>
      <dgm:t>
        <a:bodyPr/>
        <a:lstStyle/>
        <a:p>
          <a:endParaRPr lang="en-US"/>
        </a:p>
      </dgm:t>
    </dgm:pt>
    <dgm:pt modelId="{BB12CBAC-536F-4300-BE1B-C76C10048120}" type="sibTrans" cxnId="{442914DA-6582-4585-A3D7-39C9B625C42F}">
      <dgm:prSet/>
      <dgm:spPr/>
      <dgm:t>
        <a:bodyPr/>
        <a:lstStyle/>
        <a:p>
          <a:endParaRPr lang="en-US"/>
        </a:p>
      </dgm:t>
    </dgm:pt>
    <dgm:pt modelId="{1E50FED1-5138-4A13-A8AA-329BBAFADEB9}" type="pres">
      <dgm:prSet presAssocID="{059359A6-3760-49EF-B402-D2341884B5A3}" presName="linear" presStyleCnt="0">
        <dgm:presLayoutVars>
          <dgm:animLvl val="lvl"/>
          <dgm:resizeHandles val="exact"/>
        </dgm:presLayoutVars>
      </dgm:prSet>
      <dgm:spPr/>
      <dgm:t>
        <a:bodyPr/>
        <a:lstStyle/>
        <a:p>
          <a:endParaRPr lang="en-US"/>
        </a:p>
      </dgm:t>
    </dgm:pt>
    <dgm:pt modelId="{ED6E680D-835F-40BE-8846-9E8F215950C1}" type="pres">
      <dgm:prSet presAssocID="{DC862888-D292-404F-AB55-4E78276AD188}" presName="parentText" presStyleLbl="node1" presStyleIdx="0" presStyleCnt="2">
        <dgm:presLayoutVars>
          <dgm:chMax val="0"/>
          <dgm:bulletEnabled val="1"/>
        </dgm:presLayoutVars>
      </dgm:prSet>
      <dgm:spPr/>
      <dgm:t>
        <a:bodyPr/>
        <a:lstStyle/>
        <a:p>
          <a:endParaRPr lang="en-US"/>
        </a:p>
      </dgm:t>
    </dgm:pt>
    <dgm:pt modelId="{D22D563A-217C-4528-9062-64FC4D5F8B82}" type="pres">
      <dgm:prSet presAssocID="{577E201D-EE72-49FE-B1F5-8DF9D31BAB1F}" presName="spacer" presStyleCnt="0"/>
      <dgm:spPr/>
    </dgm:pt>
    <dgm:pt modelId="{8409DDA8-5D6F-4A3E-986A-12749ECE3F03}" type="pres">
      <dgm:prSet presAssocID="{0E5C492B-090E-4591-8243-CD6280D45653}" presName="parentText" presStyleLbl="node1" presStyleIdx="1" presStyleCnt="2" custLinFactNeighborX="-1034" custLinFactNeighborY="-19944">
        <dgm:presLayoutVars>
          <dgm:chMax val="0"/>
          <dgm:bulletEnabled val="1"/>
        </dgm:presLayoutVars>
      </dgm:prSet>
      <dgm:spPr/>
      <dgm:t>
        <a:bodyPr/>
        <a:lstStyle/>
        <a:p>
          <a:endParaRPr lang="en-US"/>
        </a:p>
      </dgm:t>
    </dgm:pt>
  </dgm:ptLst>
  <dgm:cxnLst>
    <dgm:cxn modelId="{442914DA-6582-4585-A3D7-39C9B625C42F}" srcId="{059359A6-3760-49EF-B402-D2341884B5A3}" destId="{0E5C492B-090E-4591-8243-CD6280D45653}" srcOrd="1" destOrd="0" parTransId="{EB2D1F89-F0C3-49D5-9598-53DBAFED9700}" sibTransId="{BB12CBAC-536F-4300-BE1B-C76C10048120}"/>
    <dgm:cxn modelId="{F1DA9FBA-1A9F-4A45-B602-98ABC92BCC3E}" type="presOf" srcId="{0E5C492B-090E-4591-8243-CD6280D45653}" destId="{8409DDA8-5D6F-4A3E-986A-12749ECE3F03}" srcOrd="0" destOrd="0" presId="urn:microsoft.com/office/officeart/2005/8/layout/vList2"/>
    <dgm:cxn modelId="{38774419-646A-4DBB-A54F-486BA7476CFB}" srcId="{059359A6-3760-49EF-B402-D2341884B5A3}" destId="{DC862888-D292-404F-AB55-4E78276AD188}" srcOrd="0" destOrd="0" parTransId="{504E8EA1-951D-4886-8947-B5CABA063EE9}" sibTransId="{577E201D-EE72-49FE-B1F5-8DF9D31BAB1F}"/>
    <dgm:cxn modelId="{A26EAF5A-F3F2-45AF-96CF-540206884764}" type="presOf" srcId="{DC862888-D292-404F-AB55-4E78276AD188}" destId="{ED6E680D-835F-40BE-8846-9E8F215950C1}" srcOrd="0" destOrd="0" presId="urn:microsoft.com/office/officeart/2005/8/layout/vList2"/>
    <dgm:cxn modelId="{B21F0454-893B-4AFC-A754-F253AC9231B2}" type="presOf" srcId="{059359A6-3760-49EF-B402-D2341884B5A3}" destId="{1E50FED1-5138-4A13-A8AA-329BBAFADEB9}" srcOrd="0" destOrd="0" presId="urn:microsoft.com/office/officeart/2005/8/layout/vList2"/>
    <dgm:cxn modelId="{A6EB9BEF-FD52-4B22-84CD-66A4EED5110C}" type="presParOf" srcId="{1E50FED1-5138-4A13-A8AA-329BBAFADEB9}" destId="{ED6E680D-835F-40BE-8846-9E8F215950C1}" srcOrd="0" destOrd="0" presId="urn:microsoft.com/office/officeart/2005/8/layout/vList2"/>
    <dgm:cxn modelId="{E086EE16-AD18-4F28-9D84-6C41D7CB28EC}" type="presParOf" srcId="{1E50FED1-5138-4A13-A8AA-329BBAFADEB9}" destId="{D22D563A-217C-4528-9062-64FC4D5F8B82}" srcOrd="1" destOrd="0" presId="urn:microsoft.com/office/officeart/2005/8/layout/vList2"/>
    <dgm:cxn modelId="{3D7A13AB-03A8-4F48-9D03-8B4704B1D0D1}" type="presParOf" srcId="{1E50FED1-5138-4A13-A8AA-329BBAFADEB9}" destId="{8409DDA8-5D6F-4A3E-986A-12749ECE3F0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E13615-C27D-4861-AF3B-D3B55204D539}"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50C77925-5771-4810-B085-FDD22405EBCF}">
      <dgm:prSet/>
      <dgm:spPr/>
      <dgm:t>
        <a:bodyPr/>
        <a:lstStyle/>
        <a:p>
          <a:r>
            <a:rPr lang="en-US" dirty="0"/>
            <a:t>PingDirectory is a directory service, which securely stores and maintains identity of users at a large scale. LDAP is used to authenticate the identities. </a:t>
          </a:r>
        </a:p>
      </dgm:t>
    </dgm:pt>
    <dgm:pt modelId="{65B91652-5A07-4449-A54B-C561FEC578D0}" type="parTrans" cxnId="{4D35248B-3246-40C7-BE95-0B4E09888A6F}">
      <dgm:prSet/>
      <dgm:spPr/>
      <dgm:t>
        <a:bodyPr/>
        <a:lstStyle/>
        <a:p>
          <a:endParaRPr lang="en-US"/>
        </a:p>
      </dgm:t>
    </dgm:pt>
    <dgm:pt modelId="{00975036-9E37-44D3-B8D2-6038E11E93BE}" type="sibTrans" cxnId="{4D35248B-3246-40C7-BE95-0B4E09888A6F}">
      <dgm:prSet/>
      <dgm:spPr/>
      <dgm:t>
        <a:bodyPr/>
        <a:lstStyle/>
        <a:p>
          <a:endParaRPr lang="en-US"/>
        </a:p>
      </dgm:t>
    </dgm:pt>
    <dgm:pt modelId="{72730DFB-FB65-45B6-8BB2-AAC013A666FA}">
      <dgm:prSet/>
      <dgm:spPr/>
      <dgm:t>
        <a:bodyPr/>
        <a:lstStyle/>
        <a:p>
          <a:r>
            <a:rPr lang="en-US" dirty="0"/>
            <a:t>PingDirectory is used by enterprises and organizations to store and manage sensitive customer, partner, and employee data, such as credentials, profiles, preferences, and privacy settings. </a:t>
          </a:r>
        </a:p>
      </dgm:t>
    </dgm:pt>
    <dgm:pt modelId="{0E97AFA4-5A1C-4931-A868-F14C8A56E23E}" type="parTrans" cxnId="{A2553C6C-7672-4050-B5A8-56838B5F687B}">
      <dgm:prSet/>
      <dgm:spPr/>
      <dgm:t>
        <a:bodyPr/>
        <a:lstStyle/>
        <a:p>
          <a:endParaRPr lang="en-US"/>
        </a:p>
      </dgm:t>
    </dgm:pt>
    <dgm:pt modelId="{6BD1AF6C-28D4-4BD3-A228-A497219781AB}" type="sibTrans" cxnId="{A2553C6C-7672-4050-B5A8-56838B5F687B}">
      <dgm:prSet/>
      <dgm:spPr/>
      <dgm:t>
        <a:bodyPr/>
        <a:lstStyle/>
        <a:p>
          <a:endParaRPr lang="en-US"/>
        </a:p>
      </dgm:t>
    </dgm:pt>
    <dgm:pt modelId="{EAF2E078-CE30-4212-BF66-9914F8A07800}" type="pres">
      <dgm:prSet presAssocID="{E8E13615-C27D-4861-AF3B-D3B55204D539}" presName="linear" presStyleCnt="0">
        <dgm:presLayoutVars>
          <dgm:animLvl val="lvl"/>
          <dgm:resizeHandles val="exact"/>
        </dgm:presLayoutVars>
      </dgm:prSet>
      <dgm:spPr/>
      <dgm:t>
        <a:bodyPr/>
        <a:lstStyle/>
        <a:p>
          <a:endParaRPr lang="en-US"/>
        </a:p>
      </dgm:t>
    </dgm:pt>
    <dgm:pt modelId="{8F777CA7-A46B-4572-9904-1849D3577FDD}" type="pres">
      <dgm:prSet presAssocID="{50C77925-5771-4810-B085-FDD22405EBCF}" presName="parentText" presStyleLbl="node1" presStyleIdx="0" presStyleCnt="2">
        <dgm:presLayoutVars>
          <dgm:chMax val="0"/>
          <dgm:bulletEnabled val="1"/>
        </dgm:presLayoutVars>
      </dgm:prSet>
      <dgm:spPr/>
      <dgm:t>
        <a:bodyPr/>
        <a:lstStyle/>
        <a:p>
          <a:endParaRPr lang="en-US"/>
        </a:p>
      </dgm:t>
    </dgm:pt>
    <dgm:pt modelId="{E6B4F19D-FBC1-4FF4-AD25-95CDDB5AE453}" type="pres">
      <dgm:prSet presAssocID="{00975036-9E37-44D3-B8D2-6038E11E93BE}" presName="spacer" presStyleCnt="0"/>
      <dgm:spPr/>
    </dgm:pt>
    <dgm:pt modelId="{0C260986-4E8C-40A2-A7C5-52A94D2FF253}" type="pres">
      <dgm:prSet presAssocID="{72730DFB-FB65-45B6-8BB2-AAC013A666FA}" presName="parentText" presStyleLbl="node1" presStyleIdx="1" presStyleCnt="2">
        <dgm:presLayoutVars>
          <dgm:chMax val="0"/>
          <dgm:bulletEnabled val="1"/>
        </dgm:presLayoutVars>
      </dgm:prSet>
      <dgm:spPr/>
      <dgm:t>
        <a:bodyPr/>
        <a:lstStyle/>
        <a:p>
          <a:endParaRPr lang="en-US"/>
        </a:p>
      </dgm:t>
    </dgm:pt>
  </dgm:ptLst>
  <dgm:cxnLst>
    <dgm:cxn modelId="{A2553C6C-7672-4050-B5A8-56838B5F687B}" srcId="{E8E13615-C27D-4861-AF3B-D3B55204D539}" destId="{72730DFB-FB65-45B6-8BB2-AAC013A666FA}" srcOrd="1" destOrd="0" parTransId="{0E97AFA4-5A1C-4931-A868-F14C8A56E23E}" sibTransId="{6BD1AF6C-28D4-4BD3-A228-A497219781AB}"/>
    <dgm:cxn modelId="{58186C72-4B65-4D18-AD8F-300C9C24F823}" type="presOf" srcId="{50C77925-5771-4810-B085-FDD22405EBCF}" destId="{8F777CA7-A46B-4572-9904-1849D3577FDD}" srcOrd="0" destOrd="0" presId="urn:microsoft.com/office/officeart/2005/8/layout/vList2"/>
    <dgm:cxn modelId="{D1879029-C2AD-41E1-9A9E-587B059F013D}" type="presOf" srcId="{E8E13615-C27D-4861-AF3B-D3B55204D539}" destId="{EAF2E078-CE30-4212-BF66-9914F8A07800}" srcOrd="0" destOrd="0" presId="urn:microsoft.com/office/officeart/2005/8/layout/vList2"/>
    <dgm:cxn modelId="{4D35248B-3246-40C7-BE95-0B4E09888A6F}" srcId="{E8E13615-C27D-4861-AF3B-D3B55204D539}" destId="{50C77925-5771-4810-B085-FDD22405EBCF}" srcOrd="0" destOrd="0" parTransId="{65B91652-5A07-4449-A54B-C561FEC578D0}" sibTransId="{00975036-9E37-44D3-B8D2-6038E11E93BE}"/>
    <dgm:cxn modelId="{6E73E898-C26A-4705-9A65-CA7919E1B4D2}" type="presOf" srcId="{72730DFB-FB65-45B6-8BB2-AAC013A666FA}" destId="{0C260986-4E8C-40A2-A7C5-52A94D2FF253}" srcOrd="0" destOrd="0" presId="urn:microsoft.com/office/officeart/2005/8/layout/vList2"/>
    <dgm:cxn modelId="{31B2A9EE-78FD-4CE6-B80D-FF7E3B1430E4}" type="presParOf" srcId="{EAF2E078-CE30-4212-BF66-9914F8A07800}" destId="{8F777CA7-A46B-4572-9904-1849D3577FDD}" srcOrd="0" destOrd="0" presId="urn:microsoft.com/office/officeart/2005/8/layout/vList2"/>
    <dgm:cxn modelId="{BDFE7745-EAC1-4BF2-8C4E-849F0F8E4F05}" type="presParOf" srcId="{EAF2E078-CE30-4212-BF66-9914F8A07800}" destId="{E6B4F19D-FBC1-4FF4-AD25-95CDDB5AE453}" srcOrd="1" destOrd="0" presId="urn:microsoft.com/office/officeart/2005/8/layout/vList2"/>
    <dgm:cxn modelId="{FF498F06-277C-4570-8586-D95BC8CD16A7}" type="presParOf" srcId="{EAF2E078-CE30-4212-BF66-9914F8A07800}" destId="{0C260986-4E8C-40A2-A7C5-52A94D2FF25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B5A436-3D49-4F0C-A5FB-7422773FA57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53EEE08-CB11-498D-8C70-8EBE9892DC3B}">
      <dgm:prSet custT="1"/>
      <dgm:spPr/>
      <dgm:t>
        <a:bodyPr/>
        <a:lstStyle/>
        <a:p>
          <a:r>
            <a:rPr lang="en-US" sz="1800" dirty="0"/>
            <a:t>Problem Statement: How an organization with numerous employees, clients and external contractors would manage the access of their systems?</a:t>
          </a:r>
        </a:p>
      </dgm:t>
    </dgm:pt>
    <dgm:pt modelId="{0230C416-180F-4D74-B84E-09C96B19ADE7}" type="parTrans" cxnId="{DC258715-844D-4A25-A42A-D9C1E2D8F360}">
      <dgm:prSet/>
      <dgm:spPr/>
      <dgm:t>
        <a:bodyPr/>
        <a:lstStyle/>
        <a:p>
          <a:endParaRPr lang="en-US"/>
        </a:p>
      </dgm:t>
    </dgm:pt>
    <dgm:pt modelId="{1218A79D-ACD2-4936-9F27-28C2123D6C67}" type="sibTrans" cxnId="{DC258715-844D-4A25-A42A-D9C1E2D8F360}">
      <dgm:prSet/>
      <dgm:spPr/>
      <dgm:t>
        <a:bodyPr/>
        <a:lstStyle/>
        <a:p>
          <a:endParaRPr lang="en-US"/>
        </a:p>
      </dgm:t>
    </dgm:pt>
    <dgm:pt modelId="{91114F25-E9CD-403F-8736-8BBA891FB926}">
      <dgm:prSet custT="1"/>
      <dgm:spPr/>
      <dgm:t>
        <a:bodyPr/>
        <a:lstStyle/>
        <a:p>
          <a:r>
            <a:rPr lang="en-US" sz="1800" dirty="0"/>
            <a:t>Solution: An organization comprising of large number of employees can manage the access of their employees by using Role based Access </a:t>
          </a:r>
          <a:r>
            <a:rPr lang="en-US" sz="1800" dirty="0" err="1" smtClean="0"/>
            <a:t>control.Instead</a:t>
          </a:r>
          <a:r>
            <a:rPr lang="en-US" sz="1800" dirty="0" smtClean="0"/>
            <a:t> </a:t>
          </a:r>
          <a:r>
            <a:rPr lang="en-US" sz="1800" dirty="0"/>
            <a:t>of managing the access of each employee, it’s better to restrict the access based on roles. In this use case a group and subgroup has been created. In turn users are mapped to this group.</a:t>
          </a:r>
        </a:p>
      </dgm:t>
    </dgm:pt>
    <dgm:pt modelId="{B6419F48-87BF-4740-83C4-3A63C25DE5D2}" type="parTrans" cxnId="{263140E0-FF47-4228-A028-F4E860E5624E}">
      <dgm:prSet/>
      <dgm:spPr/>
      <dgm:t>
        <a:bodyPr/>
        <a:lstStyle/>
        <a:p>
          <a:endParaRPr lang="en-US"/>
        </a:p>
      </dgm:t>
    </dgm:pt>
    <dgm:pt modelId="{6C0E7A79-E6E6-4277-9EEE-1874B9562C25}" type="sibTrans" cxnId="{263140E0-FF47-4228-A028-F4E860E5624E}">
      <dgm:prSet/>
      <dgm:spPr/>
      <dgm:t>
        <a:bodyPr/>
        <a:lstStyle/>
        <a:p>
          <a:endParaRPr lang="en-US"/>
        </a:p>
      </dgm:t>
    </dgm:pt>
    <dgm:pt modelId="{A890DCB3-2835-4C35-A039-B384A0568740}" type="pres">
      <dgm:prSet presAssocID="{90B5A436-3D49-4F0C-A5FB-7422773FA57E}" presName="diagram" presStyleCnt="0">
        <dgm:presLayoutVars>
          <dgm:dir/>
          <dgm:resizeHandles val="exact"/>
        </dgm:presLayoutVars>
      </dgm:prSet>
      <dgm:spPr/>
      <dgm:t>
        <a:bodyPr/>
        <a:lstStyle/>
        <a:p>
          <a:endParaRPr lang="en-US"/>
        </a:p>
      </dgm:t>
    </dgm:pt>
    <dgm:pt modelId="{6933A4F0-4749-4B38-8DA6-48D4E1C44BD0}" type="pres">
      <dgm:prSet presAssocID="{553EEE08-CB11-498D-8C70-8EBE9892DC3B}" presName="node" presStyleLbl="node1" presStyleIdx="0" presStyleCnt="2">
        <dgm:presLayoutVars>
          <dgm:bulletEnabled val="1"/>
        </dgm:presLayoutVars>
      </dgm:prSet>
      <dgm:spPr/>
      <dgm:t>
        <a:bodyPr/>
        <a:lstStyle/>
        <a:p>
          <a:endParaRPr lang="en-US"/>
        </a:p>
      </dgm:t>
    </dgm:pt>
    <dgm:pt modelId="{7A727AAD-A6FF-45F0-8718-16CB00F011EE}" type="pres">
      <dgm:prSet presAssocID="{1218A79D-ACD2-4936-9F27-28C2123D6C67}" presName="sibTrans" presStyleCnt="0"/>
      <dgm:spPr/>
    </dgm:pt>
    <dgm:pt modelId="{F4FD365D-694E-4626-B729-9461E2E327C2}" type="pres">
      <dgm:prSet presAssocID="{91114F25-E9CD-403F-8736-8BBA891FB926}" presName="node" presStyleLbl="node1" presStyleIdx="1" presStyleCnt="2">
        <dgm:presLayoutVars>
          <dgm:bulletEnabled val="1"/>
        </dgm:presLayoutVars>
      </dgm:prSet>
      <dgm:spPr/>
      <dgm:t>
        <a:bodyPr/>
        <a:lstStyle/>
        <a:p>
          <a:endParaRPr lang="en-US"/>
        </a:p>
      </dgm:t>
    </dgm:pt>
  </dgm:ptLst>
  <dgm:cxnLst>
    <dgm:cxn modelId="{263140E0-FF47-4228-A028-F4E860E5624E}" srcId="{90B5A436-3D49-4F0C-A5FB-7422773FA57E}" destId="{91114F25-E9CD-403F-8736-8BBA891FB926}" srcOrd="1" destOrd="0" parTransId="{B6419F48-87BF-4740-83C4-3A63C25DE5D2}" sibTransId="{6C0E7A79-E6E6-4277-9EEE-1874B9562C25}"/>
    <dgm:cxn modelId="{DC258715-844D-4A25-A42A-D9C1E2D8F360}" srcId="{90B5A436-3D49-4F0C-A5FB-7422773FA57E}" destId="{553EEE08-CB11-498D-8C70-8EBE9892DC3B}" srcOrd="0" destOrd="0" parTransId="{0230C416-180F-4D74-B84E-09C96B19ADE7}" sibTransId="{1218A79D-ACD2-4936-9F27-28C2123D6C67}"/>
    <dgm:cxn modelId="{6B9CD0B9-2E5B-42DD-8AE5-9E63D4F081B3}" type="presOf" srcId="{553EEE08-CB11-498D-8C70-8EBE9892DC3B}" destId="{6933A4F0-4749-4B38-8DA6-48D4E1C44BD0}" srcOrd="0" destOrd="0" presId="urn:microsoft.com/office/officeart/2005/8/layout/default"/>
    <dgm:cxn modelId="{D490B0B9-C4AF-4EE4-892C-D2C8033B4728}" type="presOf" srcId="{90B5A436-3D49-4F0C-A5FB-7422773FA57E}" destId="{A890DCB3-2835-4C35-A039-B384A0568740}" srcOrd="0" destOrd="0" presId="urn:microsoft.com/office/officeart/2005/8/layout/default"/>
    <dgm:cxn modelId="{E96010F3-61B7-4B67-BD17-5B897CB1C332}" type="presOf" srcId="{91114F25-E9CD-403F-8736-8BBA891FB926}" destId="{F4FD365D-694E-4626-B729-9461E2E327C2}" srcOrd="0" destOrd="0" presId="urn:microsoft.com/office/officeart/2005/8/layout/default"/>
    <dgm:cxn modelId="{8BD0E4B2-499A-42FD-8961-EEDAB9CAE309}" type="presParOf" srcId="{A890DCB3-2835-4C35-A039-B384A0568740}" destId="{6933A4F0-4749-4B38-8DA6-48D4E1C44BD0}" srcOrd="0" destOrd="0" presId="urn:microsoft.com/office/officeart/2005/8/layout/default"/>
    <dgm:cxn modelId="{7A521966-2ABF-4F0B-ADA4-B936B69EFDED}" type="presParOf" srcId="{A890DCB3-2835-4C35-A039-B384A0568740}" destId="{7A727AAD-A6FF-45F0-8718-16CB00F011EE}" srcOrd="1" destOrd="0" presId="urn:microsoft.com/office/officeart/2005/8/layout/default"/>
    <dgm:cxn modelId="{0F7D4D1E-FF00-4213-897C-04A9FC651430}" type="presParOf" srcId="{A890DCB3-2835-4C35-A039-B384A0568740}" destId="{F4FD365D-694E-4626-B729-9461E2E327C2}"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E13615-C27D-4861-AF3B-D3B55204D539}"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50C77925-5771-4810-B085-FDD22405EBCF}">
      <dgm:prSet custT="1"/>
      <dgm:spPr/>
      <dgm:t>
        <a:bodyPr/>
        <a:lstStyle/>
        <a:p>
          <a:r>
            <a:rPr lang="en-US" sz="1800" dirty="0"/>
            <a:t>PingFederate is a central federal authentication solution allowing customers to securely access all their applications from any device. </a:t>
          </a:r>
        </a:p>
      </dgm:t>
    </dgm:pt>
    <dgm:pt modelId="{65B91652-5A07-4449-A54B-C561FEC578D0}" type="parTrans" cxnId="{4D35248B-3246-40C7-BE95-0B4E09888A6F}">
      <dgm:prSet/>
      <dgm:spPr/>
      <dgm:t>
        <a:bodyPr/>
        <a:lstStyle/>
        <a:p>
          <a:endParaRPr lang="en-US"/>
        </a:p>
      </dgm:t>
    </dgm:pt>
    <dgm:pt modelId="{00975036-9E37-44D3-B8D2-6038E11E93BE}" type="sibTrans" cxnId="{4D35248B-3246-40C7-BE95-0B4E09888A6F}">
      <dgm:prSet/>
      <dgm:spPr/>
      <dgm:t>
        <a:bodyPr/>
        <a:lstStyle/>
        <a:p>
          <a:endParaRPr lang="en-US"/>
        </a:p>
      </dgm:t>
    </dgm:pt>
    <dgm:pt modelId="{72730DFB-FB65-45B6-8BB2-AAC013A666FA}">
      <dgm:prSet custT="1"/>
      <dgm:spPr/>
      <dgm:t>
        <a:bodyPr/>
        <a:lstStyle/>
        <a:p>
          <a:r>
            <a:rPr lang="en-US" sz="1800" dirty="0"/>
            <a:t>Open</a:t>
          </a:r>
          <a:r>
            <a:rPr lang="en-US" sz="1800" baseline="0" dirty="0"/>
            <a:t> standard protocols such as SAML, OAuth 2.0 and OpenID Connect are supported by PingFederate.</a:t>
          </a:r>
          <a:endParaRPr lang="en-US" sz="1800" dirty="0"/>
        </a:p>
      </dgm:t>
    </dgm:pt>
    <dgm:pt modelId="{0E97AFA4-5A1C-4931-A868-F14C8A56E23E}" type="parTrans" cxnId="{A2553C6C-7672-4050-B5A8-56838B5F687B}">
      <dgm:prSet/>
      <dgm:spPr/>
      <dgm:t>
        <a:bodyPr/>
        <a:lstStyle/>
        <a:p>
          <a:endParaRPr lang="en-US"/>
        </a:p>
      </dgm:t>
    </dgm:pt>
    <dgm:pt modelId="{6BD1AF6C-28D4-4BD3-A228-A497219781AB}" type="sibTrans" cxnId="{A2553C6C-7672-4050-B5A8-56838B5F687B}">
      <dgm:prSet/>
      <dgm:spPr/>
      <dgm:t>
        <a:bodyPr/>
        <a:lstStyle/>
        <a:p>
          <a:endParaRPr lang="en-US"/>
        </a:p>
      </dgm:t>
    </dgm:pt>
    <dgm:pt modelId="{EAF2E078-CE30-4212-BF66-9914F8A07800}" type="pres">
      <dgm:prSet presAssocID="{E8E13615-C27D-4861-AF3B-D3B55204D539}" presName="linear" presStyleCnt="0">
        <dgm:presLayoutVars>
          <dgm:animLvl val="lvl"/>
          <dgm:resizeHandles val="exact"/>
        </dgm:presLayoutVars>
      </dgm:prSet>
      <dgm:spPr/>
      <dgm:t>
        <a:bodyPr/>
        <a:lstStyle/>
        <a:p>
          <a:endParaRPr lang="en-US"/>
        </a:p>
      </dgm:t>
    </dgm:pt>
    <dgm:pt modelId="{8F777CA7-A46B-4572-9904-1849D3577FDD}" type="pres">
      <dgm:prSet presAssocID="{50C77925-5771-4810-B085-FDD22405EBCF}" presName="parentText" presStyleLbl="node1" presStyleIdx="0" presStyleCnt="2" custScaleY="131334">
        <dgm:presLayoutVars>
          <dgm:chMax val="0"/>
          <dgm:bulletEnabled val="1"/>
        </dgm:presLayoutVars>
      </dgm:prSet>
      <dgm:spPr/>
      <dgm:t>
        <a:bodyPr/>
        <a:lstStyle/>
        <a:p>
          <a:endParaRPr lang="en-US"/>
        </a:p>
      </dgm:t>
    </dgm:pt>
    <dgm:pt modelId="{E6B4F19D-FBC1-4FF4-AD25-95CDDB5AE453}" type="pres">
      <dgm:prSet presAssocID="{00975036-9E37-44D3-B8D2-6038E11E93BE}" presName="spacer" presStyleCnt="0"/>
      <dgm:spPr/>
    </dgm:pt>
    <dgm:pt modelId="{0C260986-4E8C-40A2-A7C5-52A94D2FF253}" type="pres">
      <dgm:prSet presAssocID="{72730DFB-FB65-45B6-8BB2-AAC013A666FA}" presName="parentText" presStyleLbl="node1" presStyleIdx="1" presStyleCnt="2" custScaleY="132799">
        <dgm:presLayoutVars>
          <dgm:chMax val="0"/>
          <dgm:bulletEnabled val="1"/>
        </dgm:presLayoutVars>
      </dgm:prSet>
      <dgm:spPr/>
      <dgm:t>
        <a:bodyPr/>
        <a:lstStyle/>
        <a:p>
          <a:endParaRPr lang="en-US"/>
        </a:p>
      </dgm:t>
    </dgm:pt>
  </dgm:ptLst>
  <dgm:cxnLst>
    <dgm:cxn modelId="{A2553C6C-7672-4050-B5A8-56838B5F687B}" srcId="{E8E13615-C27D-4861-AF3B-D3B55204D539}" destId="{72730DFB-FB65-45B6-8BB2-AAC013A666FA}" srcOrd="1" destOrd="0" parTransId="{0E97AFA4-5A1C-4931-A868-F14C8A56E23E}" sibTransId="{6BD1AF6C-28D4-4BD3-A228-A497219781AB}"/>
    <dgm:cxn modelId="{58186C72-4B65-4D18-AD8F-300C9C24F823}" type="presOf" srcId="{50C77925-5771-4810-B085-FDD22405EBCF}" destId="{8F777CA7-A46B-4572-9904-1849D3577FDD}" srcOrd="0" destOrd="0" presId="urn:microsoft.com/office/officeart/2005/8/layout/vList2"/>
    <dgm:cxn modelId="{D1879029-C2AD-41E1-9A9E-587B059F013D}" type="presOf" srcId="{E8E13615-C27D-4861-AF3B-D3B55204D539}" destId="{EAF2E078-CE30-4212-BF66-9914F8A07800}" srcOrd="0" destOrd="0" presId="urn:microsoft.com/office/officeart/2005/8/layout/vList2"/>
    <dgm:cxn modelId="{4D35248B-3246-40C7-BE95-0B4E09888A6F}" srcId="{E8E13615-C27D-4861-AF3B-D3B55204D539}" destId="{50C77925-5771-4810-B085-FDD22405EBCF}" srcOrd="0" destOrd="0" parTransId="{65B91652-5A07-4449-A54B-C561FEC578D0}" sibTransId="{00975036-9E37-44D3-B8D2-6038E11E93BE}"/>
    <dgm:cxn modelId="{6E73E898-C26A-4705-9A65-CA7919E1B4D2}" type="presOf" srcId="{72730DFB-FB65-45B6-8BB2-AAC013A666FA}" destId="{0C260986-4E8C-40A2-A7C5-52A94D2FF253}" srcOrd="0" destOrd="0" presId="urn:microsoft.com/office/officeart/2005/8/layout/vList2"/>
    <dgm:cxn modelId="{31B2A9EE-78FD-4CE6-B80D-FF7E3B1430E4}" type="presParOf" srcId="{EAF2E078-CE30-4212-BF66-9914F8A07800}" destId="{8F777CA7-A46B-4572-9904-1849D3577FDD}" srcOrd="0" destOrd="0" presId="urn:microsoft.com/office/officeart/2005/8/layout/vList2"/>
    <dgm:cxn modelId="{BDFE7745-EAC1-4BF2-8C4E-849F0F8E4F05}" type="presParOf" srcId="{EAF2E078-CE30-4212-BF66-9914F8A07800}" destId="{E6B4F19D-FBC1-4FF4-AD25-95CDDB5AE453}" srcOrd="1" destOrd="0" presId="urn:microsoft.com/office/officeart/2005/8/layout/vList2"/>
    <dgm:cxn modelId="{FF498F06-277C-4570-8586-D95BC8CD16A7}" type="presParOf" srcId="{EAF2E078-CE30-4212-BF66-9914F8A07800}" destId="{0C260986-4E8C-40A2-A7C5-52A94D2FF25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BBA2B3-A72D-4CEA-B91F-C484E3F84CA4}" type="doc">
      <dgm:prSet loTypeId="urn:microsoft.com/office/officeart/2005/8/layout/vList2" loCatId="list" qsTypeId="urn:microsoft.com/office/officeart/2005/8/quickstyle/simple2" qsCatId="simple" csTypeId="urn:microsoft.com/office/officeart/2005/8/colors/colorful5" csCatId="colorful" phldr="1"/>
      <dgm:spPr/>
      <dgm:t>
        <a:bodyPr/>
        <a:lstStyle/>
        <a:p>
          <a:endParaRPr lang="en-US"/>
        </a:p>
      </dgm:t>
    </dgm:pt>
    <dgm:pt modelId="{DE86E300-25DE-4631-9B7E-C44DA3FE1D30}">
      <dgm:prSet custT="1"/>
      <dgm:spPr/>
      <dgm:t>
        <a:bodyPr/>
        <a:lstStyle/>
        <a:p>
          <a:r>
            <a:rPr lang="en-US" sz="1800" dirty="0"/>
            <a:t>Problem Statement: To Integrate a sample website using PingFederate.</a:t>
          </a:r>
        </a:p>
      </dgm:t>
    </dgm:pt>
    <dgm:pt modelId="{0CE4B0BF-2D73-4F76-9E7F-B64F7041E416}" type="parTrans" cxnId="{B2735E67-B4A1-4B00-BAE5-A4CB304C1DE8}">
      <dgm:prSet/>
      <dgm:spPr/>
      <dgm:t>
        <a:bodyPr/>
        <a:lstStyle/>
        <a:p>
          <a:endParaRPr lang="en-US"/>
        </a:p>
      </dgm:t>
    </dgm:pt>
    <dgm:pt modelId="{751DADB9-BEC6-4A90-A54F-88A810E3CD8E}" type="sibTrans" cxnId="{B2735E67-B4A1-4B00-BAE5-A4CB304C1DE8}">
      <dgm:prSet/>
      <dgm:spPr/>
      <dgm:t>
        <a:bodyPr/>
        <a:lstStyle/>
        <a:p>
          <a:endParaRPr lang="en-US"/>
        </a:p>
      </dgm:t>
    </dgm:pt>
    <dgm:pt modelId="{6EA71E2D-4A4E-4FC0-B219-8496398155FE}">
      <dgm:prSet custT="1"/>
      <dgm:spPr/>
      <dgm:t>
        <a:bodyPr/>
        <a:lstStyle/>
        <a:p>
          <a:r>
            <a:rPr lang="en-US" sz="1700" dirty="0"/>
            <a:t>Solution: IAM Showcase website is used as a Service Provider (SP) and PingFederate acts as an Identity Provider (IdP). An instance of Password Credential Validators (PCV) is used to create user credentials manually (username and password) in PingFederate. An IdP adapter is used to provide session information and user identification to PingFederate. SP connection is used to specify which application needs to be configured with IdP. </a:t>
          </a:r>
        </a:p>
      </dgm:t>
    </dgm:pt>
    <dgm:pt modelId="{6C7B359D-677C-4581-9627-718F95D882F6}" type="parTrans" cxnId="{C795B9F9-4F75-4492-A627-F5F98D096505}">
      <dgm:prSet/>
      <dgm:spPr/>
      <dgm:t>
        <a:bodyPr/>
        <a:lstStyle/>
        <a:p>
          <a:endParaRPr lang="en-US"/>
        </a:p>
      </dgm:t>
    </dgm:pt>
    <dgm:pt modelId="{D13662A9-69D1-491E-9754-A8C385DBD740}" type="sibTrans" cxnId="{C795B9F9-4F75-4492-A627-F5F98D096505}">
      <dgm:prSet/>
      <dgm:spPr/>
      <dgm:t>
        <a:bodyPr/>
        <a:lstStyle/>
        <a:p>
          <a:endParaRPr lang="en-US"/>
        </a:p>
      </dgm:t>
    </dgm:pt>
    <dgm:pt modelId="{12CD5E04-1492-4791-B915-0645F7615F71}" type="pres">
      <dgm:prSet presAssocID="{C3BBA2B3-A72D-4CEA-B91F-C484E3F84CA4}" presName="linear" presStyleCnt="0">
        <dgm:presLayoutVars>
          <dgm:animLvl val="lvl"/>
          <dgm:resizeHandles val="exact"/>
        </dgm:presLayoutVars>
      </dgm:prSet>
      <dgm:spPr/>
      <dgm:t>
        <a:bodyPr/>
        <a:lstStyle/>
        <a:p>
          <a:endParaRPr lang="en-US"/>
        </a:p>
      </dgm:t>
    </dgm:pt>
    <dgm:pt modelId="{D2AA5A08-A725-4F9D-832A-766E5386C532}" type="pres">
      <dgm:prSet presAssocID="{DE86E300-25DE-4631-9B7E-C44DA3FE1D30}" presName="parentText" presStyleLbl="node1" presStyleIdx="0" presStyleCnt="2">
        <dgm:presLayoutVars>
          <dgm:chMax val="0"/>
          <dgm:bulletEnabled val="1"/>
        </dgm:presLayoutVars>
      </dgm:prSet>
      <dgm:spPr/>
      <dgm:t>
        <a:bodyPr/>
        <a:lstStyle/>
        <a:p>
          <a:endParaRPr lang="en-US"/>
        </a:p>
      </dgm:t>
    </dgm:pt>
    <dgm:pt modelId="{650A19F9-BBFA-4935-9547-A18EB8E35821}" type="pres">
      <dgm:prSet presAssocID="{751DADB9-BEC6-4A90-A54F-88A810E3CD8E}" presName="spacer" presStyleCnt="0"/>
      <dgm:spPr/>
    </dgm:pt>
    <dgm:pt modelId="{FE439E6C-03CD-4579-8D4B-064DBB8835E2}" type="pres">
      <dgm:prSet presAssocID="{6EA71E2D-4A4E-4FC0-B219-8496398155FE}" presName="parentText" presStyleLbl="node1" presStyleIdx="1" presStyleCnt="2">
        <dgm:presLayoutVars>
          <dgm:chMax val="0"/>
          <dgm:bulletEnabled val="1"/>
        </dgm:presLayoutVars>
      </dgm:prSet>
      <dgm:spPr/>
      <dgm:t>
        <a:bodyPr/>
        <a:lstStyle/>
        <a:p>
          <a:endParaRPr lang="en-US"/>
        </a:p>
      </dgm:t>
    </dgm:pt>
  </dgm:ptLst>
  <dgm:cxnLst>
    <dgm:cxn modelId="{C795B9F9-4F75-4492-A627-F5F98D096505}" srcId="{C3BBA2B3-A72D-4CEA-B91F-C484E3F84CA4}" destId="{6EA71E2D-4A4E-4FC0-B219-8496398155FE}" srcOrd="1" destOrd="0" parTransId="{6C7B359D-677C-4581-9627-718F95D882F6}" sibTransId="{D13662A9-69D1-491E-9754-A8C385DBD740}"/>
    <dgm:cxn modelId="{736F2F8F-A993-4AE3-B5F6-87B3BC561AEB}" type="presOf" srcId="{C3BBA2B3-A72D-4CEA-B91F-C484E3F84CA4}" destId="{12CD5E04-1492-4791-B915-0645F7615F71}" srcOrd="0" destOrd="0" presId="urn:microsoft.com/office/officeart/2005/8/layout/vList2"/>
    <dgm:cxn modelId="{AA7A3490-69E5-4748-B6FD-A0896D1A6F81}" type="presOf" srcId="{DE86E300-25DE-4631-9B7E-C44DA3FE1D30}" destId="{D2AA5A08-A725-4F9D-832A-766E5386C532}" srcOrd="0" destOrd="0" presId="urn:microsoft.com/office/officeart/2005/8/layout/vList2"/>
    <dgm:cxn modelId="{B2735E67-B4A1-4B00-BAE5-A4CB304C1DE8}" srcId="{C3BBA2B3-A72D-4CEA-B91F-C484E3F84CA4}" destId="{DE86E300-25DE-4631-9B7E-C44DA3FE1D30}" srcOrd="0" destOrd="0" parTransId="{0CE4B0BF-2D73-4F76-9E7F-B64F7041E416}" sibTransId="{751DADB9-BEC6-4A90-A54F-88A810E3CD8E}"/>
    <dgm:cxn modelId="{72D7723F-C38D-41C5-809A-B63F3A982243}" type="presOf" srcId="{6EA71E2D-4A4E-4FC0-B219-8496398155FE}" destId="{FE439E6C-03CD-4579-8D4B-064DBB8835E2}" srcOrd="0" destOrd="0" presId="urn:microsoft.com/office/officeart/2005/8/layout/vList2"/>
    <dgm:cxn modelId="{78E7053C-F1E6-4BB5-A7B4-0C0557A66536}" type="presParOf" srcId="{12CD5E04-1492-4791-B915-0645F7615F71}" destId="{D2AA5A08-A725-4F9D-832A-766E5386C532}" srcOrd="0" destOrd="0" presId="urn:microsoft.com/office/officeart/2005/8/layout/vList2"/>
    <dgm:cxn modelId="{49C9B814-BAE4-4E8F-A455-EF1C4560AD82}" type="presParOf" srcId="{12CD5E04-1492-4791-B915-0645F7615F71}" destId="{650A19F9-BBFA-4935-9547-A18EB8E35821}" srcOrd="1" destOrd="0" presId="urn:microsoft.com/office/officeart/2005/8/layout/vList2"/>
    <dgm:cxn modelId="{4F223A00-692B-44B9-A6EE-595B18E39CAD}" type="presParOf" srcId="{12CD5E04-1492-4791-B915-0645F7615F71}" destId="{FE439E6C-03CD-4579-8D4B-064DBB8835E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AD4BD92-085F-46C1-934F-280BE65434B6}"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095BBFBD-7F55-4E2E-BCF6-068A2C4A4A33}">
      <dgm:prSet custT="1"/>
      <dgm:spPr/>
      <dgm:t>
        <a:bodyPr/>
        <a:lstStyle/>
        <a:p>
          <a:r>
            <a:rPr lang="en-US" sz="1700" dirty="0"/>
            <a:t>Problem Statement: To integrate a SaaS application using PingFederate.</a:t>
          </a:r>
        </a:p>
      </dgm:t>
    </dgm:pt>
    <dgm:pt modelId="{4C2A43B5-0FA2-4F0C-BF80-7205038C979D}" type="parTrans" cxnId="{8E27015C-DAF9-4F23-8FB3-66EF0AC9CD36}">
      <dgm:prSet/>
      <dgm:spPr/>
      <dgm:t>
        <a:bodyPr/>
        <a:lstStyle/>
        <a:p>
          <a:endParaRPr lang="en-US"/>
        </a:p>
      </dgm:t>
    </dgm:pt>
    <dgm:pt modelId="{4DB4ACE7-0F75-42E8-ABAD-B66629EFC9D7}" type="sibTrans" cxnId="{8E27015C-DAF9-4F23-8FB3-66EF0AC9CD36}">
      <dgm:prSet/>
      <dgm:spPr/>
      <dgm:t>
        <a:bodyPr/>
        <a:lstStyle/>
        <a:p>
          <a:endParaRPr lang="en-US"/>
        </a:p>
      </dgm:t>
    </dgm:pt>
    <dgm:pt modelId="{4881FD75-6D0F-46F9-8727-CD52FA6DF44A}">
      <dgm:prSet custT="1"/>
      <dgm:spPr/>
      <dgm:t>
        <a:bodyPr/>
        <a:lstStyle/>
        <a:p>
          <a:r>
            <a:rPr lang="en-US" sz="1700" dirty="0"/>
            <a:t>Solution: In this use case Salesforce application is protected using </a:t>
          </a:r>
          <a:r>
            <a:rPr lang="en-US" sz="1700" dirty="0" err="1" smtClean="0"/>
            <a:t>PingFederate</a:t>
          </a:r>
          <a:r>
            <a:rPr lang="en-US" sz="1700" dirty="0" smtClean="0"/>
            <a:t>. SAML </a:t>
          </a:r>
          <a:r>
            <a:rPr lang="en-US" sz="1700" dirty="0"/>
            <a:t>2.0 is used as a protocol to establish SP connection between both the entities. A user is successfully authenticated using IdP initiated Single Sign-On and SP initiated SSO.</a:t>
          </a:r>
        </a:p>
      </dgm:t>
    </dgm:pt>
    <dgm:pt modelId="{4A71E8B8-B15F-4F73-A59A-A369D4A9D00D}" type="parTrans" cxnId="{B57063AF-FB67-47E3-AB0E-3083E3724A87}">
      <dgm:prSet/>
      <dgm:spPr/>
      <dgm:t>
        <a:bodyPr/>
        <a:lstStyle/>
        <a:p>
          <a:endParaRPr lang="en-US"/>
        </a:p>
      </dgm:t>
    </dgm:pt>
    <dgm:pt modelId="{8CC92416-4D21-45B0-8092-E8D19AC17A91}" type="sibTrans" cxnId="{B57063AF-FB67-47E3-AB0E-3083E3724A87}">
      <dgm:prSet/>
      <dgm:spPr/>
      <dgm:t>
        <a:bodyPr/>
        <a:lstStyle/>
        <a:p>
          <a:endParaRPr lang="en-US"/>
        </a:p>
      </dgm:t>
    </dgm:pt>
    <dgm:pt modelId="{AA934828-75A4-4226-BE88-915B315044C5}" type="pres">
      <dgm:prSet presAssocID="{2AD4BD92-085F-46C1-934F-280BE65434B6}" presName="hierChild1" presStyleCnt="0">
        <dgm:presLayoutVars>
          <dgm:chPref val="1"/>
          <dgm:dir/>
          <dgm:animOne val="branch"/>
          <dgm:animLvl val="lvl"/>
          <dgm:resizeHandles/>
        </dgm:presLayoutVars>
      </dgm:prSet>
      <dgm:spPr/>
      <dgm:t>
        <a:bodyPr/>
        <a:lstStyle/>
        <a:p>
          <a:endParaRPr lang="en-US"/>
        </a:p>
      </dgm:t>
    </dgm:pt>
    <dgm:pt modelId="{1E490D38-99CA-4467-B7F7-E75120A95950}" type="pres">
      <dgm:prSet presAssocID="{095BBFBD-7F55-4E2E-BCF6-068A2C4A4A33}" presName="hierRoot1" presStyleCnt="0"/>
      <dgm:spPr/>
    </dgm:pt>
    <dgm:pt modelId="{3F444442-34DF-465A-ADAC-5F2281E61B9F}" type="pres">
      <dgm:prSet presAssocID="{095BBFBD-7F55-4E2E-BCF6-068A2C4A4A33}" presName="composite" presStyleCnt="0"/>
      <dgm:spPr/>
    </dgm:pt>
    <dgm:pt modelId="{6863B412-9E4C-4CE5-9FDB-2EBCB0AD89BE}" type="pres">
      <dgm:prSet presAssocID="{095BBFBD-7F55-4E2E-BCF6-068A2C4A4A33}" presName="background" presStyleLbl="node0" presStyleIdx="0" presStyleCnt="2"/>
      <dgm:spPr/>
    </dgm:pt>
    <dgm:pt modelId="{428C9F64-146A-4D4F-8D83-3EB05BC09840}" type="pres">
      <dgm:prSet presAssocID="{095BBFBD-7F55-4E2E-BCF6-068A2C4A4A33}" presName="text" presStyleLbl="fgAcc0" presStyleIdx="0" presStyleCnt="2">
        <dgm:presLayoutVars>
          <dgm:chPref val="3"/>
        </dgm:presLayoutVars>
      </dgm:prSet>
      <dgm:spPr/>
      <dgm:t>
        <a:bodyPr/>
        <a:lstStyle/>
        <a:p>
          <a:endParaRPr lang="en-US"/>
        </a:p>
      </dgm:t>
    </dgm:pt>
    <dgm:pt modelId="{2EC64B1B-9A4F-45FE-8D64-C701B63134FA}" type="pres">
      <dgm:prSet presAssocID="{095BBFBD-7F55-4E2E-BCF6-068A2C4A4A33}" presName="hierChild2" presStyleCnt="0"/>
      <dgm:spPr/>
    </dgm:pt>
    <dgm:pt modelId="{75D3320B-47B3-49BE-8173-883FFECB0A56}" type="pres">
      <dgm:prSet presAssocID="{4881FD75-6D0F-46F9-8727-CD52FA6DF44A}" presName="hierRoot1" presStyleCnt="0"/>
      <dgm:spPr/>
    </dgm:pt>
    <dgm:pt modelId="{0F41FD92-D52C-4D5B-9CFA-AE23DCAAABC4}" type="pres">
      <dgm:prSet presAssocID="{4881FD75-6D0F-46F9-8727-CD52FA6DF44A}" presName="composite" presStyleCnt="0"/>
      <dgm:spPr/>
    </dgm:pt>
    <dgm:pt modelId="{004D44F1-374F-4312-9CB6-E0496F27E889}" type="pres">
      <dgm:prSet presAssocID="{4881FD75-6D0F-46F9-8727-CD52FA6DF44A}" presName="background" presStyleLbl="node0" presStyleIdx="1" presStyleCnt="2"/>
      <dgm:spPr/>
    </dgm:pt>
    <dgm:pt modelId="{3EB96577-4006-4119-8E49-87BDF8F8DF99}" type="pres">
      <dgm:prSet presAssocID="{4881FD75-6D0F-46F9-8727-CD52FA6DF44A}" presName="text" presStyleLbl="fgAcc0" presStyleIdx="1" presStyleCnt="2">
        <dgm:presLayoutVars>
          <dgm:chPref val="3"/>
        </dgm:presLayoutVars>
      </dgm:prSet>
      <dgm:spPr/>
      <dgm:t>
        <a:bodyPr/>
        <a:lstStyle/>
        <a:p>
          <a:endParaRPr lang="en-US"/>
        </a:p>
      </dgm:t>
    </dgm:pt>
    <dgm:pt modelId="{C2EE6D15-2B8D-4E1A-B17D-3EB8543DC0BD}" type="pres">
      <dgm:prSet presAssocID="{4881FD75-6D0F-46F9-8727-CD52FA6DF44A}" presName="hierChild2" presStyleCnt="0"/>
      <dgm:spPr/>
    </dgm:pt>
  </dgm:ptLst>
  <dgm:cxnLst>
    <dgm:cxn modelId="{F84874D1-7FA2-42DE-B887-35EB4802EC18}" type="presOf" srcId="{095BBFBD-7F55-4E2E-BCF6-068A2C4A4A33}" destId="{428C9F64-146A-4D4F-8D83-3EB05BC09840}" srcOrd="0" destOrd="0" presId="urn:microsoft.com/office/officeart/2005/8/layout/hierarchy1"/>
    <dgm:cxn modelId="{B57063AF-FB67-47E3-AB0E-3083E3724A87}" srcId="{2AD4BD92-085F-46C1-934F-280BE65434B6}" destId="{4881FD75-6D0F-46F9-8727-CD52FA6DF44A}" srcOrd="1" destOrd="0" parTransId="{4A71E8B8-B15F-4F73-A59A-A369D4A9D00D}" sibTransId="{8CC92416-4D21-45B0-8092-E8D19AC17A91}"/>
    <dgm:cxn modelId="{8E27015C-DAF9-4F23-8FB3-66EF0AC9CD36}" srcId="{2AD4BD92-085F-46C1-934F-280BE65434B6}" destId="{095BBFBD-7F55-4E2E-BCF6-068A2C4A4A33}" srcOrd="0" destOrd="0" parTransId="{4C2A43B5-0FA2-4F0C-BF80-7205038C979D}" sibTransId="{4DB4ACE7-0F75-42E8-ABAD-B66629EFC9D7}"/>
    <dgm:cxn modelId="{6C3ACD29-E410-4121-8DCA-7890ECE6D86D}" type="presOf" srcId="{4881FD75-6D0F-46F9-8727-CD52FA6DF44A}" destId="{3EB96577-4006-4119-8E49-87BDF8F8DF99}" srcOrd="0" destOrd="0" presId="urn:microsoft.com/office/officeart/2005/8/layout/hierarchy1"/>
    <dgm:cxn modelId="{B83B00F0-C2CE-49F2-BBA4-725733028AE6}" type="presOf" srcId="{2AD4BD92-085F-46C1-934F-280BE65434B6}" destId="{AA934828-75A4-4226-BE88-915B315044C5}" srcOrd="0" destOrd="0" presId="urn:microsoft.com/office/officeart/2005/8/layout/hierarchy1"/>
    <dgm:cxn modelId="{971BB5E3-83E5-4D32-935C-CBE6E9189E01}" type="presParOf" srcId="{AA934828-75A4-4226-BE88-915B315044C5}" destId="{1E490D38-99CA-4467-B7F7-E75120A95950}" srcOrd="0" destOrd="0" presId="urn:microsoft.com/office/officeart/2005/8/layout/hierarchy1"/>
    <dgm:cxn modelId="{DD147D2D-9D65-47CC-9D3D-C1242AC610E3}" type="presParOf" srcId="{1E490D38-99CA-4467-B7F7-E75120A95950}" destId="{3F444442-34DF-465A-ADAC-5F2281E61B9F}" srcOrd="0" destOrd="0" presId="urn:microsoft.com/office/officeart/2005/8/layout/hierarchy1"/>
    <dgm:cxn modelId="{7B187805-2EBE-4C41-BCFB-67EBD6BE0D94}" type="presParOf" srcId="{3F444442-34DF-465A-ADAC-5F2281E61B9F}" destId="{6863B412-9E4C-4CE5-9FDB-2EBCB0AD89BE}" srcOrd="0" destOrd="0" presId="urn:microsoft.com/office/officeart/2005/8/layout/hierarchy1"/>
    <dgm:cxn modelId="{4D60C797-3BC8-4CED-8A25-A668CF59AE90}" type="presParOf" srcId="{3F444442-34DF-465A-ADAC-5F2281E61B9F}" destId="{428C9F64-146A-4D4F-8D83-3EB05BC09840}" srcOrd="1" destOrd="0" presId="urn:microsoft.com/office/officeart/2005/8/layout/hierarchy1"/>
    <dgm:cxn modelId="{9FBDC3AC-DF36-4B0A-9D26-188428B9075D}" type="presParOf" srcId="{1E490D38-99CA-4467-B7F7-E75120A95950}" destId="{2EC64B1B-9A4F-45FE-8D64-C701B63134FA}" srcOrd="1" destOrd="0" presId="urn:microsoft.com/office/officeart/2005/8/layout/hierarchy1"/>
    <dgm:cxn modelId="{2EDE1C39-427D-4CB5-9FCF-4E63C32D02B3}" type="presParOf" srcId="{AA934828-75A4-4226-BE88-915B315044C5}" destId="{75D3320B-47B3-49BE-8173-883FFECB0A56}" srcOrd="1" destOrd="0" presId="urn:microsoft.com/office/officeart/2005/8/layout/hierarchy1"/>
    <dgm:cxn modelId="{268976AB-C125-470B-A397-070ABB707072}" type="presParOf" srcId="{75D3320B-47B3-49BE-8173-883FFECB0A56}" destId="{0F41FD92-D52C-4D5B-9CFA-AE23DCAAABC4}" srcOrd="0" destOrd="0" presId="urn:microsoft.com/office/officeart/2005/8/layout/hierarchy1"/>
    <dgm:cxn modelId="{25C0C75F-7254-44CD-9D5E-8620F8437C57}" type="presParOf" srcId="{0F41FD92-D52C-4D5B-9CFA-AE23DCAAABC4}" destId="{004D44F1-374F-4312-9CB6-E0496F27E889}" srcOrd="0" destOrd="0" presId="urn:microsoft.com/office/officeart/2005/8/layout/hierarchy1"/>
    <dgm:cxn modelId="{53E802CF-CFC8-460C-9B33-9E38EBBDA170}" type="presParOf" srcId="{0F41FD92-D52C-4D5B-9CFA-AE23DCAAABC4}" destId="{3EB96577-4006-4119-8E49-87BDF8F8DF99}" srcOrd="1" destOrd="0" presId="urn:microsoft.com/office/officeart/2005/8/layout/hierarchy1"/>
    <dgm:cxn modelId="{E794D921-62DC-4A85-A5B2-E2929FFDE8AC}" type="presParOf" srcId="{75D3320B-47B3-49BE-8173-883FFECB0A56}" destId="{C2EE6D15-2B8D-4E1A-B17D-3EB8543DC0B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7A9D1-2D1E-47D9-9D4A-A903DEA8758E}">
      <dsp:nvSpPr>
        <dsp:cNvPr id="0" name=""/>
        <dsp:cNvSpPr/>
      </dsp:nvSpPr>
      <dsp:spPr>
        <a:xfrm>
          <a:off x="0" y="106387"/>
          <a:ext cx="5744684" cy="1471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t>Identity and Access Management monitors the lifespan of user identities and entitlements across all corporate resources, including data centers and the cloud. It authenticates users and limits access to systems, networks, and data, making it a fundamental control of cloud security.</a:t>
          </a:r>
        </a:p>
      </dsp:txBody>
      <dsp:txXfrm>
        <a:off x="71850" y="178237"/>
        <a:ext cx="5600984" cy="1328160"/>
      </dsp:txXfrm>
    </dsp:sp>
    <dsp:sp modelId="{EF90B3CA-1F3B-4326-B2CD-90CD8AC08287}">
      <dsp:nvSpPr>
        <dsp:cNvPr id="0" name=""/>
        <dsp:cNvSpPr/>
      </dsp:nvSpPr>
      <dsp:spPr>
        <a:xfrm>
          <a:off x="0" y="1627207"/>
          <a:ext cx="5744684" cy="1471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t>IAM keeps a check on the security of all sensitive information of an organization. It allows businesses to restrict access to existing enterprise platforms while also facilitating cloud migration. </a:t>
          </a:r>
        </a:p>
      </dsp:txBody>
      <dsp:txXfrm>
        <a:off x="71850" y="1699057"/>
        <a:ext cx="5600984" cy="1328160"/>
      </dsp:txXfrm>
    </dsp:sp>
    <dsp:sp modelId="{EE152E5C-A0D6-4493-A36B-4F8F4272364B}">
      <dsp:nvSpPr>
        <dsp:cNvPr id="0" name=""/>
        <dsp:cNvSpPr/>
      </dsp:nvSpPr>
      <dsp:spPr>
        <a:xfrm>
          <a:off x="0" y="3148027"/>
          <a:ext cx="5744684" cy="1471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t>When access is judged high-risk, access management features provide adaptive authentication, which reduces risk by increasing login restrictions for users based on device, location, and behavior.</a:t>
          </a:r>
        </a:p>
      </dsp:txBody>
      <dsp:txXfrm>
        <a:off x="71850" y="3219877"/>
        <a:ext cx="5600984" cy="13281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1ACAE-9F26-40E0-B58F-CC6928879874}">
      <dsp:nvSpPr>
        <dsp:cNvPr id="0" name=""/>
        <dsp:cNvSpPr/>
      </dsp:nvSpPr>
      <dsp:spPr>
        <a:xfrm>
          <a:off x="0" y="531"/>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BE10AE-634A-4F37-B6AD-DF00DBE9BEE2}">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24F95-568A-418C-9183-0B6B31973030}">
      <dsp:nvSpPr>
        <dsp:cNvPr id="0" name=""/>
        <dsp:cNvSpPr/>
      </dsp:nvSpPr>
      <dsp:spPr>
        <a:xfrm>
          <a:off x="1435590" y="531"/>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666750">
            <a:lnSpc>
              <a:spcPct val="100000"/>
            </a:lnSpc>
            <a:spcBef>
              <a:spcPct val="0"/>
            </a:spcBef>
            <a:spcAft>
              <a:spcPct val="35000"/>
            </a:spcAft>
          </a:pPr>
          <a:r>
            <a:rPr lang="en-US" sz="1500" kern="1200"/>
            <a:t>Ping Access uses OAuth 2.0 and OpenID connect. These protocols allow to have a granular access in Ping Access. </a:t>
          </a:r>
        </a:p>
      </dsp:txBody>
      <dsp:txXfrm>
        <a:off x="1435590" y="531"/>
        <a:ext cx="4754330" cy="1242935"/>
      </dsp:txXfrm>
    </dsp:sp>
    <dsp:sp modelId="{09DBB968-BCD1-4B27-A0C5-593B28B8CF26}">
      <dsp:nvSpPr>
        <dsp:cNvPr id="0" name=""/>
        <dsp:cNvSpPr/>
      </dsp:nvSpPr>
      <dsp:spPr>
        <a:xfrm>
          <a:off x="0" y="1554201"/>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12CB6E-C98D-45A9-91BA-02B1BCECA828}">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9F07CE-2B6D-45BD-AA73-1D5EA23BEF13}">
      <dsp:nvSpPr>
        <dsp:cNvPr id="0" name=""/>
        <dsp:cNvSpPr/>
      </dsp:nvSpPr>
      <dsp:spPr>
        <a:xfrm>
          <a:off x="1435590" y="1554201"/>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666750">
            <a:lnSpc>
              <a:spcPct val="100000"/>
            </a:lnSpc>
            <a:spcBef>
              <a:spcPct val="0"/>
            </a:spcBef>
            <a:spcAft>
              <a:spcPct val="35000"/>
            </a:spcAft>
          </a:pPr>
          <a:r>
            <a:rPr lang="en-US" sz="1500" kern="1200"/>
            <a:t>Since OAuth was designed only for authorization so there is no standard way for getting user’s information. Hence OIDC is used to authenticate the users. </a:t>
          </a:r>
        </a:p>
      </dsp:txBody>
      <dsp:txXfrm>
        <a:off x="1435590" y="1554201"/>
        <a:ext cx="4754330" cy="1242935"/>
      </dsp:txXfrm>
    </dsp:sp>
    <dsp:sp modelId="{7340FC1D-0106-44B4-8E81-CB98194AA704}">
      <dsp:nvSpPr>
        <dsp:cNvPr id="0" name=""/>
        <dsp:cNvSpPr/>
      </dsp:nvSpPr>
      <dsp:spPr>
        <a:xfrm>
          <a:off x="0" y="3107870"/>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1452D-0A25-4A60-9D11-E84214BEE501}">
      <dsp:nvSpPr>
        <dsp:cNvPr id="0" name=""/>
        <dsp:cNvSpPr/>
      </dsp:nvSpPr>
      <dsp:spPr>
        <a:xfrm>
          <a:off x="375988" y="3387531"/>
          <a:ext cx="683614" cy="683614"/>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FC7D0-10CB-4D82-9A1F-1850C67A9AE6}">
      <dsp:nvSpPr>
        <dsp:cNvPr id="0" name=""/>
        <dsp:cNvSpPr/>
      </dsp:nvSpPr>
      <dsp:spPr>
        <a:xfrm>
          <a:off x="1435590" y="3107870"/>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666750">
            <a:lnSpc>
              <a:spcPct val="100000"/>
            </a:lnSpc>
            <a:spcBef>
              <a:spcPct val="0"/>
            </a:spcBef>
            <a:spcAft>
              <a:spcPct val="35000"/>
            </a:spcAft>
          </a:pPr>
          <a:r>
            <a:rPr lang="en-US" sz="1500" kern="1200"/>
            <a:t>It is an extra identity layer added on top of the OAuth. It allows to check the identity of the user based on authorization done by authorization server.</a:t>
          </a:r>
        </a:p>
      </dsp:txBody>
      <dsp:txXfrm>
        <a:off x="1435590" y="3107870"/>
        <a:ext cx="4754330" cy="12429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A9E37-12D7-4F65-AC77-07B97CB6815F}">
      <dsp:nvSpPr>
        <dsp:cNvPr id="0" name=""/>
        <dsp:cNvSpPr/>
      </dsp:nvSpPr>
      <dsp:spPr>
        <a:xfrm>
          <a:off x="1290772" y="0"/>
          <a:ext cx="1290772" cy="1325525"/>
        </a:xfrm>
        <a:prstGeom prst="trapezoid">
          <a:avLst>
            <a:gd name="adj" fmla="val 5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a:solidFill>
                <a:schemeClr val="tx1"/>
              </a:solidFill>
              <a:latin typeface="Bodoni MT" panose="02070603080606020203" pitchFamily="18" charset="0"/>
              <a:cs typeface="Times New Roman" panose="02020603050405020304" pitchFamily="18" charset="0"/>
            </a:rPr>
            <a:t>OpenID </a:t>
          </a:r>
        </a:p>
      </dsp:txBody>
      <dsp:txXfrm>
        <a:off x="1290772" y="0"/>
        <a:ext cx="1290772" cy="1325525"/>
      </dsp:txXfrm>
    </dsp:sp>
    <dsp:sp modelId="{0A588EF4-BB5D-49E4-A228-8A4EDFFE2BEF}">
      <dsp:nvSpPr>
        <dsp:cNvPr id="0" name=""/>
        <dsp:cNvSpPr/>
      </dsp:nvSpPr>
      <dsp:spPr>
        <a:xfrm>
          <a:off x="645386" y="1325525"/>
          <a:ext cx="2581545" cy="1325525"/>
        </a:xfrm>
        <a:prstGeom prst="trapezoid">
          <a:avLst>
            <a:gd name="adj" fmla="val 48689"/>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b="0" kern="1200">
              <a:solidFill>
                <a:schemeClr val="tx1"/>
              </a:solidFill>
              <a:latin typeface="Bodoni MT" panose="02070603080606020203" pitchFamily="18" charset="0"/>
              <a:cs typeface="Times New Roman" panose="02020603050405020304" pitchFamily="18" charset="0"/>
            </a:rPr>
            <a:t>OAuth 2.0</a:t>
          </a:r>
        </a:p>
      </dsp:txBody>
      <dsp:txXfrm>
        <a:off x="1097156" y="1325525"/>
        <a:ext cx="1678004" cy="1325525"/>
      </dsp:txXfrm>
    </dsp:sp>
    <dsp:sp modelId="{3F538CB5-003F-47C7-8D7E-F72FFB865EB5}">
      <dsp:nvSpPr>
        <dsp:cNvPr id="0" name=""/>
        <dsp:cNvSpPr/>
      </dsp:nvSpPr>
      <dsp:spPr>
        <a:xfrm>
          <a:off x="0" y="2651050"/>
          <a:ext cx="3872318" cy="1325525"/>
        </a:xfrm>
        <a:prstGeom prst="trapezoid">
          <a:avLst>
            <a:gd name="adj" fmla="val 48689"/>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a:latin typeface="Bodoni MT" panose="02070603080606020203" pitchFamily="18" charset="0"/>
              <a:cs typeface="Times New Roman" panose="02020603050405020304" pitchFamily="18" charset="0"/>
            </a:rPr>
            <a:t>HTTP</a:t>
          </a:r>
        </a:p>
      </dsp:txBody>
      <dsp:txXfrm>
        <a:off x="677655" y="2651050"/>
        <a:ext cx="2517006" cy="1325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94612-2562-479D-AB37-50B06F0D60CF}">
      <dsp:nvSpPr>
        <dsp:cNvPr id="0" name=""/>
        <dsp:cNvSpPr/>
      </dsp:nvSpPr>
      <dsp:spPr>
        <a:xfrm>
          <a:off x="1748064" y="2975"/>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In small organization with less </a:t>
          </a:r>
          <a:r>
            <a:rPr lang="en-US" sz="1600" kern="1200" dirty="0" err="1"/>
            <a:t>employess</a:t>
          </a:r>
          <a:r>
            <a:rPr lang="en-US" sz="1600" kern="1200" dirty="0"/>
            <a:t>, a proper IAM solution may or may not be necessary.</a:t>
          </a:r>
        </a:p>
      </dsp:txBody>
      <dsp:txXfrm>
        <a:off x="1748064" y="2975"/>
        <a:ext cx="3342605" cy="2005563"/>
      </dsp:txXfrm>
    </dsp:sp>
    <dsp:sp modelId="{E1C78C46-9E6A-4676-A342-72ADC9810B0D}">
      <dsp:nvSpPr>
        <dsp:cNvPr id="0" name=""/>
        <dsp:cNvSpPr/>
      </dsp:nvSpPr>
      <dsp:spPr>
        <a:xfrm>
          <a:off x="5424930" y="2975"/>
          <a:ext cx="3342605" cy="200556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However, as an organization grows, manpower increases, and the corresponding applications used by them increases too. In order to manage the permissions for the different applications IAM solutions now become an integral part of the organization. </a:t>
          </a:r>
        </a:p>
      </dsp:txBody>
      <dsp:txXfrm>
        <a:off x="5424930" y="2975"/>
        <a:ext cx="3342605" cy="2005563"/>
      </dsp:txXfrm>
    </dsp:sp>
    <dsp:sp modelId="{84553819-FB5A-4BC1-A933-44473B3E4D72}">
      <dsp:nvSpPr>
        <dsp:cNvPr id="0" name=""/>
        <dsp:cNvSpPr/>
      </dsp:nvSpPr>
      <dsp:spPr>
        <a:xfrm>
          <a:off x="1748064" y="2342799"/>
          <a:ext cx="3342605" cy="200556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t>Employing an effective IAM solution, increases the productivity of an organization and secures the organization from various security disruptions.</a:t>
          </a:r>
        </a:p>
      </dsp:txBody>
      <dsp:txXfrm>
        <a:off x="1748064" y="2342799"/>
        <a:ext cx="3342605" cy="2005563"/>
      </dsp:txXfrm>
    </dsp:sp>
    <dsp:sp modelId="{C849C2FC-F648-464F-A3C1-DB88F2C663D0}">
      <dsp:nvSpPr>
        <dsp:cNvPr id="0" name=""/>
        <dsp:cNvSpPr/>
      </dsp:nvSpPr>
      <dsp:spPr>
        <a:xfrm>
          <a:off x="5424930" y="2342799"/>
          <a:ext cx="3342605" cy="200556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t>SailPoint’s Identity IQ solution automates the various IT processes and helps organizations to be complaint with various regulations. IAM strategies will be different for small and large organizations.</a:t>
          </a:r>
        </a:p>
      </dsp:txBody>
      <dsp:txXfrm>
        <a:off x="5424930" y="2342799"/>
        <a:ext cx="3342605" cy="20055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97E49-8FF2-4535-8F8F-A29C31E6E2DC}">
      <dsp:nvSpPr>
        <dsp:cNvPr id="0" name=""/>
        <dsp:cNvSpPr/>
      </dsp:nvSpPr>
      <dsp:spPr>
        <a:xfrm>
          <a:off x="0" y="1109596"/>
          <a:ext cx="6263640" cy="15491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Problem Statement: To load and correlate the Financials application. This application is used by people in the Finance department. This application data includes entitlement data as well as account data.</a:t>
          </a:r>
        </a:p>
      </dsp:txBody>
      <dsp:txXfrm>
        <a:off x="75623" y="1185219"/>
        <a:ext cx="6112394" cy="1397901"/>
      </dsp:txXfrm>
    </dsp:sp>
    <dsp:sp modelId="{376215FC-BA60-47D8-A605-020A785F47E0}">
      <dsp:nvSpPr>
        <dsp:cNvPr id="0" name=""/>
        <dsp:cNvSpPr/>
      </dsp:nvSpPr>
      <dsp:spPr>
        <a:xfrm>
          <a:off x="0" y="2845944"/>
          <a:ext cx="6263640" cy="154914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Solution: We will correlate user accounts from this financials application to existing Identity Cubes. We will do this by defining an Account Correlation configuration when we configure the application. Account Correlation can be configured as a simple attribute mapping.</a:t>
          </a:r>
        </a:p>
      </dsp:txBody>
      <dsp:txXfrm>
        <a:off x="75623" y="2921567"/>
        <a:ext cx="6112394" cy="13979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E680D-835F-40BE-8846-9E8F215950C1}">
      <dsp:nvSpPr>
        <dsp:cNvPr id="0" name=""/>
        <dsp:cNvSpPr/>
      </dsp:nvSpPr>
      <dsp:spPr>
        <a:xfrm>
          <a:off x="0" y="529343"/>
          <a:ext cx="6263640" cy="2129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Problem Statement: </a:t>
          </a:r>
          <a:r>
            <a:rPr lang="en-US" sz="1800" kern="1200" dirty="0"/>
            <a:t>The objective of this </a:t>
          </a:r>
          <a:r>
            <a:rPr lang="en-US" sz="1800" kern="1200" dirty="0" smtClean="0"/>
            <a:t>use case </a:t>
          </a:r>
          <a:r>
            <a:rPr lang="en-US" sz="1800" kern="1200" dirty="0"/>
            <a:t>is to create Identity Cubes from authoritative sources, create new extended identity attributes and mapping identity attributes.</a:t>
          </a:r>
        </a:p>
      </dsp:txBody>
      <dsp:txXfrm>
        <a:off x="103949" y="633292"/>
        <a:ext cx="6055742" cy="1921502"/>
      </dsp:txXfrm>
    </dsp:sp>
    <dsp:sp modelId="{8409DDA8-5D6F-4A3E-986A-12749ECE3F03}">
      <dsp:nvSpPr>
        <dsp:cNvPr id="0" name=""/>
        <dsp:cNvSpPr/>
      </dsp:nvSpPr>
      <dsp:spPr>
        <a:xfrm>
          <a:off x="0" y="2808608"/>
          <a:ext cx="6263640" cy="2129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Overview: Assume client has authoritative data stored in two sources. An HR application, stores employee data, and the other application stores contractor data. When defining the applications, Identity Attribute would be “employeeId”  and “fullName” as the Display Attribute. I would also  create an additional Identity Attribute called “Status” to determine if a user is an Employee or Contractor. </a:t>
          </a:r>
        </a:p>
      </dsp:txBody>
      <dsp:txXfrm>
        <a:off x="103949" y="2912557"/>
        <a:ext cx="6055742" cy="1921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77CA7-A46B-4572-9904-1849D3577FDD}">
      <dsp:nvSpPr>
        <dsp:cNvPr id="0" name=""/>
        <dsp:cNvSpPr/>
      </dsp:nvSpPr>
      <dsp:spPr>
        <a:xfrm>
          <a:off x="0" y="314673"/>
          <a:ext cx="3025303" cy="24324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PingDirectory is a directory service, which securely stores and maintains identity of users at a large scale. LDAP is used to authenticate the identities. </a:t>
          </a:r>
        </a:p>
      </dsp:txBody>
      <dsp:txXfrm>
        <a:off x="118741" y="433414"/>
        <a:ext cx="2787821" cy="2194948"/>
      </dsp:txXfrm>
    </dsp:sp>
    <dsp:sp modelId="{0C260986-4E8C-40A2-A7C5-52A94D2FF253}">
      <dsp:nvSpPr>
        <dsp:cNvPr id="0" name=""/>
        <dsp:cNvSpPr/>
      </dsp:nvSpPr>
      <dsp:spPr>
        <a:xfrm>
          <a:off x="0" y="2798943"/>
          <a:ext cx="3025303" cy="243243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PingDirectory is used by enterprises and organizations to store and manage sensitive customer, partner, and employee data, such as credentials, profiles, preferences, and privacy settings. </a:t>
          </a:r>
        </a:p>
      </dsp:txBody>
      <dsp:txXfrm>
        <a:off x="118741" y="2917684"/>
        <a:ext cx="2787821" cy="2194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3A4F0-4749-4B38-8DA6-48D4E1C44BD0}">
      <dsp:nvSpPr>
        <dsp:cNvPr id="0" name=""/>
        <dsp:cNvSpPr/>
      </dsp:nvSpPr>
      <dsp:spPr>
        <a:xfrm>
          <a:off x="1283" y="676900"/>
          <a:ext cx="5006206" cy="300372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Problem Statement: How an organization with numerous employees, clients and external contractors would manage the access of their systems?</a:t>
          </a:r>
        </a:p>
      </dsp:txBody>
      <dsp:txXfrm>
        <a:off x="1283" y="676900"/>
        <a:ext cx="5006206" cy="3003723"/>
      </dsp:txXfrm>
    </dsp:sp>
    <dsp:sp modelId="{F4FD365D-694E-4626-B729-9461E2E327C2}">
      <dsp:nvSpPr>
        <dsp:cNvPr id="0" name=""/>
        <dsp:cNvSpPr/>
      </dsp:nvSpPr>
      <dsp:spPr>
        <a:xfrm>
          <a:off x="5508110" y="676900"/>
          <a:ext cx="5006206" cy="300372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Solution: An organization comprising of large number of employees can manage the access of their employees by using Role based Access </a:t>
          </a:r>
          <a:r>
            <a:rPr lang="en-US" sz="1800" kern="1200" dirty="0" err="1" smtClean="0"/>
            <a:t>control.Instead</a:t>
          </a:r>
          <a:r>
            <a:rPr lang="en-US" sz="1800" kern="1200" dirty="0" smtClean="0"/>
            <a:t> </a:t>
          </a:r>
          <a:r>
            <a:rPr lang="en-US" sz="1800" kern="1200" dirty="0"/>
            <a:t>of managing the access of each employee, it’s better to restrict the access based on roles. In this use case a group and subgroup has been created. In turn users are mapped to this group.</a:t>
          </a:r>
        </a:p>
      </dsp:txBody>
      <dsp:txXfrm>
        <a:off x="5508110" y="676900"/>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77CA7-A46B-4572-9904-1849D3577FDD}">
      <dsp:nvSpPr>
        <dsp:cNvPr id="0" name=""/>
        <dsp:cNvSpPr/>
      </dsp:nvSpPr>
      <dsp:spPr>
        <a:xfrm>
          <a:off x="0" y="620473"/>
          <a:ext cx="3025303" cy="204752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PingFederate is a central federal authentication solution allowing customers to securely access all their applications from any device. </a:t>
          </a:r>
        </a:p>
      </dsp:txBody>
      <dsp:txXfrm>
        <a:off x="99952" y="720425"/>
        <a:ext cx="2825399" cy="1847625"/>
      </dsp:txXfrm>
    </dsp:sp>
    <dsp:sp modelId="{0C260986-4E8C-40A2-A7C5-52A94D2FF253}">
      <dsp:nvSpPr>
        <dsp:cNvPr id="0" name=""/>
        <dsp:cNvSpPr/>
      </dsp:nvSpPr>
      <dsp:spPr>
        <a:xfrm>
          <a:off x="0" y="2855203"/>
          <a:ext cx="3025303" cy="207036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Open</a:t>
          </a:r>
          <a:r>
            <a:rPr lang="en-US" sz="1800" kern="1200" baseline="0" dirty="0"/>
            <a:t> standard protocols such as SAML, OAuth 2.0 and OpenID Connect are supported by PingFederate.</a:t>
          </a:r>
          <a:endParaRPr lang="en-US" sz="1800" kern="1200" dirty="0"/>
        </a:p>
      </dsp:txBody>
      <dsp:txXfrm>
        <a:off x="101067" y="2956270"/>
        <a:ext cx="2823169" cy="18682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5A08-A725-4F9D-832A-766E5386C532}">
      <dsp:nvSpPr>
        <dsp:cNvPr id="0" name=""/>
        <dsp:cNvSpPr/>
      </dsp:nvSpPr>
      <dsp:spPr>
        <a:xfrm>
          <a:off x="0" y="127296"/>
          <a:ext cx="5715000" cy="228150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Problem Statement: To Integrate a sample website using PingFederate.</a:t>
          </a:r>
        </a:p>
      </dsp:txBody>
      <dsp:txXfrm>
        <a:off x="111374" y="238670"/>
        <a:ext cx="5492252" cy="2058752"/>
      </dsp:txXfrm>
    </dsp:sp>
    <dsp:sp modelId="{FE439E6C-03CD-4579-8D4B-064DBB8835E2}">
      <dsp:nvSpPr>
        <dsp:cNvPr id="0" name=""/>
        <dsp:cNvSpPr/>
      </dsp:nvSpPr>
      <dsp:spPr>
        <a:xfrm>
          <a:off x="0" y="2595997"/>
          <a:ext cx="5715000" cy="2281500"/>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t>Solution: IAM Showcase website is used as a Service Provider (SP) and PingFederate acts as an Identity Provider (IdP). An instance of Password Credential Validators (PCV) is used to create user credentials manually (username and password) in PingFederate. An IdP adapter is used to provide session information and user identification to PingFederate. SP connection is used to specify which application needs to be configured with IdP. </a:t>
          </a:r>
        </a:p>
      </dsp:txBody>
      <dsp:txXfrm>
        <a:off x="111374" y="2707371"/>
        <a:ext cx="5492252" cy="20587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3B412-9E4C-4CE5-9FDB-2EBCB0AD89BE}">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8C9F64-146A-4D4F-8D83-3EB05BC09840}">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Problem Statement: To integrate a SaaS application using PingFederate.</a:t>
          </a:r>
        </a:p>
      </dsp:txBody>
      <dsp:txXfrm>
        <a:off x="602678" y="725825"/>
        <a:ext cx="4463730" cy="2771523"/>
      </dsp:txXfrm>
    </dsp:sp>
    <dsp:sp modelId="{004D44F1-374F-4312-9CB6-E0496F27E889}">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B96577-4006-4119-8E49-87BDF8F8DF99}">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Solution: In this use case Salesforce application is protected using </a:t>
          </a:r>
          <a:r>
            <a:rPr lang="en-US" sz="1700" kern="1200" dirty="0" err="1" smtClean="0"/>
            <a:t>PingFederate</a:t>
          </a:r>
          <a:r>
            <a:rPr lang="en-US" sz="1700" kern="1200" dirty="0" smtClean="0"/>
            <a:t>. SAML </a:t>
          </a:r>
          <a:r>
            <a:rPr lang="en-US" sz="1700" kern="1200" dirty="0"/>
            <a:t>2.0 is used as a protocol to establish SP connection between both the entities. A user is successfully authenticated using IdP initiated Single Sign-On and SP initiated SSO.</a:t>
          </a:r>
        </a:p>
      </dsp:txBody>
      <dsp:txXfrm>
        <a:off x="6269123" y="725825"/>
        <a:ext cx="4463730" cy="27715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E44A3-CD5D-465B-9E02-3A00C8F33779}" type="datetimeFigureOut">
              <a:rPr lang="en-US" smtClean="0"/>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D67B0-2AC2-4845-AE48-5DDBC28265FF}" type="slidenum">
              <a:rPr lang="en-US" smtClean="0"/>
              <a:t>‹#›</a:t>
            </a:fld>
            <a:endParaRPr lang="en-US"/>
          </a:p>
        </p:txBody>
      </p:sp>
    </p:spTree>
    <p:extLst>
      <p:ext uri="{BB962C8B-B14F-4D97-AF65-F5344CB8AC3E}">
        <p14:creationId xmlns:p14="http://schemas.microsoft.com/office/powerpoint/2010/main" val="203110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10</a:t>
            </a:fld>
            <a:endParaRPr lang="en-US"/>
          </a:p>
        </p:txBody>
      </p:sp>
    </p:spTree>
    <p:extLst>
      <p:ext uri="{BB962C8B-B14F-4D97-AF65-F5344CB8AC3E}">
        <p14:creationId xmlns:p14="http://schemas.microsoft.com/office/powerpoint/2010/main" val="516426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11</a:t>
            </a:fld>
            <a:endParaRPr lang="en-US"/>
          </a:p>
        </p:txBody>
      </p:sp>
    </p:spTree>
    <p:extLst>
      <p:ext uri="{BB962C8B-B14F-4D97-AF65-F5344CB8AC3E}">
        <p14:creationId xmlns:p14="http://schemas.microsoft.com/office/powerpoint/2010/main" val="225602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TextEdit="1"/>
          </p:cNvSpPr>
          <p:nvPr>
            <p:ph type="sldImg"/>
          </p:nvPr>
        </p:nvSpPr>
        <p:spPr bwMode="auto">
          <a:noFill/>
          <a:ln>
            <a:solidFill>
              <a:srgbClr val="000000"/>
            </a:solidFill>
            <a:miter lim="800000"/>
            <a:headEnd/>
            <a:tailEnd/>
          </a:ln>
        </p:spPr>
      </p:sp>
      <p:sp>
        <p:nvSpPr>
          <p:cNvPr id="284675" name="Rectangle 3"/>
          <p:cNvSpPr>
            <a:spLocks noGrp="1"/>
          </p:cNvSpPr>
          <p:nvPr>
            <p:ph type="body" idx="1"/>
          </p:nvPr>
        </p:nvSpPr>
        <p:spPr>
          <a:xfrm>
            <a:off x="729828" y="4561227"/>
            <a:ext cx="5855547" cy="169277"/>
          </a:xfrm>
        </p:spPr>
        <p:txBody>
          <a:bodyPr>
            <a:normAutofit fontScale="47500" lnSpcReduction="20000"/>
          </a:bodyPr>
          <a:lstStyle/>
          <a:p>
            <a:endParaRPr lang="en-US"/>
          </a:p>
        </p:txBody>
      </p:sp>
    </p:spTree>
    <p:extLst>
      <p:ext uri="{BB962C8B-B14F-4D97-AF65-F5344CB8AC3E}">
        <p14:creationId xmlns:p14="http://schemas.microsoft.com/office/powerpoint/2010/main" val="169659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20</a:t>
            </a:fld>
            <a:endParaRPr lang="en-US"/>
          </a:p>
        </p:txBody>
      </p:sp>
    </p:spTree>
    <p:extLst>
      <p:ext uri="{BB962C8B-B14F-4D97-AF65-F5344CB8AC3E}">
        <p14:creationId xmlns:p14="http://schemas.microsoft.com/office/powerpoint/2010/main" val="195658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D353-4184-463E-ABF0-57BA3C7B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A6C578-A785-4FB6-8460-45008A64D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61A6F1-CC7A-4D7C-B9AF-5D7CF9366226}"/>
              </a:ext>
            </a:extLst>
          </p:cNvPr>
          <p:cNvSpPr>
            <a:spLocks noGrp="1"/>
          </p:cNvSpPr>
          <p:nvPr>
            <p:ph type="dt" sz="half" idx="10"/>
          </p:nvPr>
        </p:nvSpPr>
        <p:spPr/>
        <p:txBody>
          <a:bodyPr/>
          <a:lstStyle/>
          <a:p>
            <a:fld id="{85E7F924-1293-46D5-86DF-F9BE6498EA9B}" type="datetimeFigureOut">
              <a:rPr lang="en-US" smtClean="0"/>
              <a:t>6/9/2022</a:t>
            </a:fld>
            <a:endParaRPr lang="en-US"/>
          </a:p>
        </p:txBody>
      </p:sp>
      <p:sp>
        <p:nvSpPr>
          <p:cNvPr id="5" name="Footer Placeholder 4">
            <a:extLst>
              <a:ext uri="{FF2B5EF4-FFF2-40B4-BE49-F238E27FC236}">
                <a16:creationId xmlns:a16="http://schemas.microsoft.com/office/drawing/2014/main" id="{2BCA8FD7-8178-46B2-A7EB-68B5F7296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13EBFD-136B-4DCB-86B9-55329603979C}"/>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4158023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1D7A3-54C3-4C73-AE26-551E184701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59CEE-180C-49C2-A58E-6BC10FE544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E3E71-A7C7-4961-9F27-820A80BEC12B}"/>
              </a:ext>
            </a:extLst>
          </p:cNvPr>
          <p:cNvSpPr>
            <a:spLocks noGrp="1"/>
          </p:cNvSpPr>
          <p:nvPr>
            <p:ph type="dt" sz="half" idx="10"/>
          </p:nvPr>
        </p:nvSpPr>
        <p:spPr/>
        <p:txBody>
          <a:bodyPr/>
          <a:lstStyle/>
          <a:p>
            <a:fld id="{85E7F924-1293-46D5-86DF-F9BE6498EA9B}" type="datetimeFigureOut">
              <a:rPr lang="en-US" smtClean="0"/>
              <a:t>6/9/2022</a:t>
            </a:fld>
            <a:endParaRPr lang="en-US"/>
          </a:p>
        </p:txBody>
      </p:sp>
      <p:sp>
        <p:nvSpPr>
          <p:cNvPr id="5" name="Footer Placeholder 4">
            <a:extLst>
              <a:ext uri="{FF2B5EF4-FFF2-40B4-BE49-F238E27FC236}">
                <a16:creationId xmlns:a16="http://schemas.microsoft.com/office/drawing/2014/main" id="{9E8118FE-EEB9-414D-A7F0-7B534DF95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C54F7-B98E-468D-9880-3557A69DEFF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04939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6E28D-3ABD-4BDE-AD29-593E643D49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AF6A38-EDB7-450C-BC1C-FED89EBA69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6C729-11A0-41E2-8A56-5AFE5996DF26}"/>
              </a:ext>
            </a:extLst>
          </p:cNvPr>
          <p:cNvSpPr>
            <a:spLocks noGrp="1"/>
          </p:cNvSpPr>
          <p:nvPr>
            <p:ph type="dt" sz="half" idx="10"/>
          </p:nvPr>
        </p:nvSpPr>
        <p:spPr/>
        <p:txBody>
          <a:bodyPr/>
          <a:lstStyle/>
          <a:p>
            <a:fld id="{85E7F924-1293-46D5-86DF-F9BE6498EA9B}" type="datetimeFigureOut">
              <a:rPr lang="en-US" smtClean="0"/>
              <a:t>6/9/2022</a:t>
            </a:fld>
            <a:endParaRPr lang="en-US"/>
          </a:p>
        </p:txBody>
      </p:sp>
      <p:sp>
        <p:nvSpPr>
          <p:cNvPr id="5" name="Footer Placeholder 4">
            <a:extLst>
              <a:ext uri="{FF2B5EF4-FFF2-40B4-BE49-F238E27FC236}">
                <a16:creationId xmlns:a16="http://schemas.microsoft.com/office/drawing/2014/main" id="{6C830EBB-3B7E-44A3-B62D-ADB66703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D8F62-01A4-4785-8EC6-B4352054C47F}"/>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8524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C059-B33F-4607-89D6-A2688CF38B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DBBB4-11C7-4D65-8A72-024F4F870D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480EE-1B8C-48F4-B05A-8A959F2A7F06}"/>
              </a:ext>
            </a:extLst>
          </p:cNvPr>
          <p:cNvSpPr>
            <a:spLocks noGrp="1"/>
          </p:cNvSpPr>
          <p:nvPr>
            <p:ph type="dt" sz="half" idx="10"/>
          </p:nvPr>
        </p:nvSpPr>
        <p:spPr/>
        <p:txBody>
          <a:bodyPr/>
          <a:lstStyle/>
          <a:p>
            <a:fld id="{85E7F924-1293-46D5-86DF-F9BE6498EA9B}" type="datetimeFigureOut">
              <a:rPr lang="en-US" smtClean="0"/>
              <a:t>6/9/2022</a:t>
            </a:fld>
            <a:endParaRPr lang="en-US"/>
          </a:p>
        </p:txBody>
      </p:sp>
      <p:sp>
        <p:nvSpPr>
          <p:cNvPr id="5" name="Footer Placeholder 4">
            <a:extLst>
              <a:ext uri="{FF2B5EF4-FFF2-40B4-BE49-F238E27FC236}">
                <a16:creationId xmlns:a16="http://schemas.microsoft.com/office/drawing/2014/main" id="{80A15282-667A-457F-A884-BFD96FCBF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ED559-E406-4CB1-B341-4876E4B7FE28}"/>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44422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0309-EA1F-4EB3-8CE8-6D0C00650E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FB8FA3-DD42-4671-8DA0-0BEE9C199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A32A68-C155-443D-9619-56599203367B}"/>
              </a:ext>
            </a:extLst>
          </p:cNvPr>
          <p:cNvSpPr>
            <a:spLocks noGrp="1"/>
          </p:cNvSpPr>
          <p:nvPr>
            <p:ph type="dt" sz="half" idx="10"/>
          </p:nvPr>
        </p:nvSpPr>
        <p:spPr/>
        <p:txBody>
          <a:bodyPr/>
          <a:lstStyle/>
          <a:p>
            <a:fld id="{85E7F924-1293-46D5-86DF-F9BE6498EA9B}" type="datetimeFigureOut">
              <a:rPr lang="en-US" smtClean="0"/>
              <a:t>6/9/2022</a:t>
            </a:fld>
            <a:endParaRPr lang="en-US"/>
          </a:p>
        </p:txBody>
      </p:sp>
      <p:sp>
        <p:nvSpPr>
          <p:cNvPr id="5" name="Footer Placeholder 4">
            <a:extLst>
              <a:ext uri="{FF2B5EF4-FFF2-40B4-BE49-F238E27FC236}">
                <a16:creationId xmlns:a16="http://schemas.microsoft.com/office/drawing/2014/main" id="{7666F482-71A3-48D0-87C2-0DE2CB9C3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D2A96-CBE0-4FAF-B26E-E3B9975F294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371785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990E-32CE-43F5-80FA-153631B0B1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006021-EAA2-4CF6-BA07-E77E2AB432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95AF38-BE02-4281-94A1-719AC3075D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6EA72-8EB1-4312-B9D5-F6FC987E8DBB}"/>
              </a:ext>
            </a:extLst>
          </p:cNvPr>
          <p:cNvSpPr>
            <a:spLocks noGrp="1"/>
          </p:cNvSpPr>
          <p:nvPr>
            <p:ph type="dt" sz="half" idx="10"/>
          </p:nvPr>
        </p:nvSpPr>
        <p:spPr/>
        <p:txBody>
          <a:bodyPr/>
          <a:lstStyle/>
          <a:p>
            <a:fld id="{85E7F924-1293-46D5-86DF-F9BE6498EA9B}" type="datetimeFigureOut">
              <a:rPr lang="en-US" smtClean="0"/>
              <a:t>6/9/2022</a:t>
            </a:fld>
            <a:endParaRPr lang="en-US"/>
          </a:p>
        </p:txBody>
      </p:sp>
      <p:sp>
        <p:nvSpPr>
          <p:cNvPr id="6" name="Footer Placeholder 5">
            <a:extLst>
              <a:ext uri="{FF2B5EF4-FFF2-40B4-BE49-F238E27FC236}">
                <a16:creationId xmlns:a16="http://schemas.microsoft.com/office/drawing/2014/main" id="{53793B2A-8D70-4BF9-840D-15762E770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B5084-2245-456A-BBB2-2B6A590F927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562462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384E-8B2F-4637-91CD-B1236024CE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C8D61F-5691-420E-9735-71EF6D76A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A1A604-55A6-4EA7-855A-565FD18E24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CE88B8-44A8-4356-8D69-78B933875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F954BE-8E1E-4F97-824E-66DE8D317B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958BDB-D9A9-415C-93AB-9B0371EB39FE}"/>
              </a:ext>
            </a:extLst>
          </p:cNvPr>
          <p:cNvSpPr>
            <a:spLocks noGrp="1"/>
          </p:cNvSpPr>
          <p:nvPr>
            <p:ph type="dt" sz="half" idx="10"/>
          </p:nvPr>
        </p:nvSpPr>
        <p:spPr/>
        <p:txBody>
          <a:bodyPr/>
          <a:lstStyle/>
          <a:p>
            <a:fld id="{85E7F924-1293-46D5-86DF-F9BE6498EA9B}" type="datetimeFigureOut">
              <a:rPr lang="en-US" smtClean="0"/>
              <a:t>6/9/2022</a:t>
            </a:fld>
            <a:endParaRPr lang="en-US"/>
          </a:p>
        </p:txBody>
      </p:sp>
      <p:sp>
        <p:nvSpPr>
          <p:cNvPr id="8" name="Footer Placeholder 7">
            <a:extLst>
              <a:ext uri="{FF2B5EF4-FFF2-40B4-BE49-F238E27FC236}">
                <a16:creationId xmlns:a16="http://schemas.microsoft.com/office/drawing/2014/main" id="{F4482F4E-2888-4DE3-988A-FCDBBC694E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7D36CD-7C61-45E0-B633-A4C2F12ED115}"/>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7122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2958-3D8C-4B75-9411-A1AB310DEB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608558-8710-4994-8C7C-475BF86E23CE}"/>
              </a:ext>
            </a:extLst>
          </p:cNvPr>
          <p:cNvSpPr>
            <a:spLocks noGrp="1"/>
          </p:cNvSpPr>
          <p:nvPr>
            <p:ph type="dt" sz="half" idx="10"/>
          </p:nvPr>
        </p:nvSpPr>
        <p:spPr/>
        <p:txBody>
          <a:bodyPr/>
          <a:lstStyle/>
          <a:p>
            <a:fld id="{85E7F924-1293-46D5-86DF-F9BE6498EA9B}" type="datetimeFigureOut">
              <a:rPr lang="en-US" smtClean="0"/>
              <a:t>6/9/2022</a:t>
            </a:fld>
            <a:endParaRPr lang="en-US"/>
          </a:p>
        </p:txBody>
      </p:sp>
      <p:sp>
        <p:nvSpPr>
          <p:cNvPr id="4" name="Footer Placeholder 3">
            <a:extLst>
              <a:ext uri="{FF2B5EF4-FFF2-40B4-BE49-F238E27FC236}">
                <a16:creationId xmlns:a16="http://schemas.microsoft.com/office/drawing/2014/main" id="{DC71E306-4891-423F-B42E-D55C6243D5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24C498-B46C-496C-A436-4403E314EE1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75707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D67FD-4DE7-4DEB-8B18-EF6C10CC3585}"/>
              </a:ext>
            </a:extLst>
          </p:cNvPr>
          <p:cNvSpPr>
            <a:spLocks noGrp="1"/>
          </p:cNvSpPr>
          <p:nvPr>
            <p:ph type="dt" sz="half" idx="10"/>
          </p:nvPr>
        </p:nvSpPr>
        <p:spPr/>
        <p:txBody>
          <a:bodyPr/>
          <a:lstStyle/>
          <a:p>
            <a:fld id="{85E7F924-1293-46D5-86DF-F9BE6498EA9B}" type="datetimeFigureOut">
              <a:rPr lang="en-US" smtClean="0"/>
              <a:t>6/9/2022</a:t>
            </a:fld>
            <a:endParaRPr lang="en-US"/>
          </a:p>
        </p:txBody>
      </p:sp>
      <p:sp>
        <p:nvSpPr>
          <p:cNvPr id="3" name="Footer Placeholder 2">
            <a:extLst>
              <a:ext uri="{FF2B5EF4-FFF2-40B4-BE49-F238E27FC236}">
                <a16:creationId xmlns:a16="http://schemas.microsoft.com/office/drawing/2014/main" id="{AA016BAC-6FA3-46D8-B2BA-7B46F9693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293720-1F29-4909-80C7-646894670DA6}"/>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42023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C0FA-FB99-4CEB-86D0-C5BA376A9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4AF4EE-3360-48BB-B119-663F55CD2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8932E7-262B-4460-8D8C-BCF7AC329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E3689-8AF1-4233-806D-A3A55B4A6862}"/>
              </a:ext>
            </a:extLst>
          </p:cNvPr>
          <p:cNvSpPr>
            <a:spLocks noGrp="1"/>
          </p:cNvSpPr>
          <p:nvPr>
            <p:ph type="dt" sz="half" idx="10"/>
          </p:nvPr>
        </p:nvSpPr>
        <p:spPr/>
        <p:txBody>
          <a:bodyPr/>
          <a:lstStyle/>
          <a:p>
            <a:fld id="{85E7F924-1293-46D5-86DF-F9BE6498EA9B}" type="datetimeFigureOut">
              <a:rPr lang="en-US" smtClean="0"/>
              <a:t>6/9/2022</a:t>
            </a:fld>
            <a:endParaRPr lang="en-US"/>
          </a:p>
        </p:txBody>
      </p:sp>
      <p:sp>
        <p:nvSpPr>
          <p:cNvPr id="6" name="Footer Placeholder 5">
            <a:extLst>
              <a:ext uri="{FF2B5EF4-FFF2-40B4-BE49-F238E27FC236}">
                <a16:creationId xmlns:a16="http://schemas.microsoft.com/office/drawing/2014/main" id="{D33F13D3-87E1-401F-9975-FB8034D44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389102-4441-4623-8CBB-1F66ED516F7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11785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ABEB-75AB-4FEF-8C45-0157B5C88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CF9DD-675C-48A2-A165-E6EDB27346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7660FB-D8EB-415A-9600-A6F0A14AF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DEBAC4-4AEA-40AB-85D4-28610136EDD4}"/>
              </a:ext>
            </a:extLst>
          </p:cNvPr>
          <p:cNvSpPr>
            <a:spLocks noGrp="1"/>
          </p:cNvSpPr>
          <p:nvPr>
            <p:ph type="dt" sz="half" idx="10"/>
          </p:nvPr>
        </p:nvSpPr>
        <p:spPr/>
        <p:txBody>
          <a:bodyPr/>
          <a:lstStyle/>
          <a:p>
            <a:fld id="{85E7F924-1293-46D5-86DF-F9BE6498EA9B}" type="datetimeFigureOut">
              <a:rPr lang="en-US" smtClean="0"/>
              <a:t>6/9/2022</a:t>
            </a:fld>
            <a:endParaRPr lang="en-US"/>
          </a:p>
        </p:txBody>
      </p:sp>
      <p:sp>
        <p:nvSpPr>
          <p:cNvPr id="6" name="Footer Placeholder 5">
            <a:extLst>
              <a:ext uri="{FF2B5EF4-FFF2-40B4-BE49-F238E27FC236}">
                <a16:creationId xmlns:a16="http://schemas.microsoft.com/office/drawing/2014/main" id="{C1C5CF78-25A8-4291-8E88-9A922A853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601F3-1251-46E3-81FD-06C77CAFBF7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853233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D389FE-9B69-4AAB-82B0-5B0BFBB84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26AE4-C497-4C3C-AD61-C280EE4521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79CB62-D029-4565-BD56-60B003E7DA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7F924-1293-46D5-86DF-F9BE6498EA9B}" type="datetimeFigureOut">
              <a:rPr lang="en-US" smtClean="0"/>
              <a:t>6/9/2022</a:t>
            </a:fld>
            <a:endParaRPr lang="en-US"/>
          </a:p>
        </p:txBody>
      </p:sp>
      <p:sp>
        <p:nvSpPr>
          <p:cNvPr id="5" name="Footer Placeholder 4">
            <a:extLst>
              <a:ext uri="{FF2B5EF4-FFF2-40B4-BE49-F238E27FC236}">
                <a16:creationId xmlns:a16="http://schemas.microsoft.com/office/drawing/2014/main" id="{925C1B5D-438C-4FD3-9D43-00A0CE392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7B7356-2FDB-42CD-8D4E-3167A0AB13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0A94D2-FE34-451D-8F85-C543B2B93B40}" type="slidenum">
              <a:rPr lang="en-US" smtClean="0"/>
              <a:t>‹#›</a:t>
            </a:fld>
            <a:endParaRPr lang="en-US"/>
          </a:p>
        </p:txBody>
      </p:sp>
    </p:spTree>
    <p:extLst>
      <p:ext uri="{BB962C8B-B14F-4D97-AF65-F5344CB8AC3E}">
        <p14:creationId xmlns:p14="http://schemas.microsoft.com/office/powerpoint/2010/main" val="1222550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16000" r="-1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89854-0498-4FCE-AD4A-943934B662E9}"/>
              </a:ext>
            </a:extLst>
          </p:cNvPr>
          <p:cNvSpPr txBox="1"/>
          <p:nvPr/>
        </p:nvSpPr>
        <p:spPr>
          <a:xfrm>
            <a:off x="1949302" y="473570"/>
            <a:ext cx="8293395" cy="3816429"/>
          </a:xfrm>
          <a:prstGeom prst="rect">
            <a:avLst/>
          </a:prstGeom>
          <a:noFill/>
        </p:spPr>
        <p:txBody>
          <a:bodyPr wrap="square" rtlCol="0">
            <a:spAutoFit/>
          </a:bodyPr>
          <a:lstStyle/>
          <a:p>
            <a:pPr algn="ctr"/>
            <a:r>
              <a:rPr lang="en-US" dirty="0">
                <a:solidFill>
                  <a:srgbClr val="002060"/>
                </a:solidFill>
                <a:latin typeface="Times New Roman" panose="02020603050405020304" pitchFamily="18" charset="0"/>
                <a:cs typeface="Times New Roman" panose="02020603050405020304" pitchFamily="18" charset="0"/>
              </a:rPr>
              <a:t>Capstone Presentation </a:t>
            </a:r>
            <a:r>
              <a:rPr lang="en-US" dirty="0" smtClean="0">
                <a:solidFill>
                  <a:srgbClr val="002060"/>
                </a:solidFill>
                <a:latin typeface="Times New Roman" panose="02020603050405020304" pitchFamily="18" charset="0"/>
                <a:cs typeface="Times New Roman" panose="02020603050405020304" pitchFamily="18" charset="0"/>
              </a:rPr>
              <a:t>(final review)</a:t>
            </a:r>
            <a:endParaRPr lang="en-US" dirty="0">
              <a:solidFill>
                <a:srgbClr val="002060"/>
              </a:solidFill>
              <a:latin typeface="Times New Roman" panose="02020603050405020304" pitchFamily="18" charset="0"/>
              <a:cs typeface="Times New Roman" panose="02020603050405020304" pitchFamily="18" charset="0"/>
            </a:endParaRPr>
          </a:p>
          <a:p>
            <a:pPr algn="ctr"/>
            <a:r>
              <a:rPr lang="en-US" dirty="0">
                <a:solidFill>
                  <a:srgbClr val="002060"/>
                </a:solidFill>
                <a:latin typeface="Times New Roman" panose="02020603050405020304" pitchFamily="18" charset="0"/>
                <a:cs typeface="Times New Roman" panose="02020603050405020304" pitchFamily="18" charset="0"/>
              </a:rPr>
              <a:t>on</a:t>
            </a:r>
          </a:p>
          <a:p>
            <a:pPr algn="ctr"/>
            <a:r>
              <a:rPr lang="en-US" sz="4000" b="1" dirty="0">
                <a:solidFill>
                  <a:srgbClr val="002060"/>
                </a:solidFill>
                <a:latin typeface="Times New Roman" panose="02020603050405020304" pitchFamily="18" charset="0"/>
                <a:cs typeface="Times New Roman" panose="02020603050405020304" pitchFamily="18" charset="0"/>
              </a:rPr>
              <a:t>Identity and Access Management</a:t>
            </a:r>
          </a:p>
          <a:p>
            <a:pPr algn="ctr"/>
            <a:endParaRPr lang="en-US" sz="1800" i="1" dirty="0">
              <a:effectLst/>
              <a:latin typeface="Times New Roman" panose="02020603050405020304" pitchFamily="18" charset="0"/>
              <a:ea typeface="Times New Roman" panose="02020603050405020304" pitchFamily="18" charset="0"/>
            </a:endParaRPr>
          </a:p>
          <a:p>
            <a:pPr algn="ctr"/>
            <a:r>
              <a:rPr lang="en-US" sz="1800" i="1" dirty="0">
                <a:solidFill>
                  <a:srgbClr val="C00000"/>
                </a:solidFill>
                <a:effectLst/>
                <a:latin typeface="Times New Roman" panose="02020603050405020304" pitchFamily="18" charset="0"/>
                <a:ea typeface="Times New Roman" panose="02020603050405020304" pitchFamily="18" charset="0"/>
              </a:rPr>
              <a:t>Submitted in partial fulfillment for the award of the degree of</a:t>
            </a:r>
            <a:endParaRPr lang="en-US" sz="1800" dirty="0">
              <a:solidFill>
                <a:srgbClr val="C00000"/>
              </a:solidFill>
              <a:effectLst/>
              <a:latin typeface="Times New Roman" panose="02020603050405020304" pitchFamily="18" charset="0"/>
              <a:ea typeface="Times New Roman" panose="02020603050405020304" pitchFamily="18" charset="0"/>
            </a:endParaRPr>
          </a:p>
          <a:p>
            <a:pPr algn="ctr"/>
            <a:r>
              <a:rPr lang="en-US" sz="2400" b="1" dirty="0">
                <a:solidFill>
                  <a:srgbClr val="C00000"/>
                </a:solidFill>
                <a:latin typeface="Times New Roman" panose="02020603050405020304" pitchFamily="18" charset="0"/>
                <a:cs typeface="Times New Roman" panose="02020603050405020304" pitchFamily="18" charset="0"/>
              </a:rPr>
              <a:t>B.Tech Electronics and Communication Engineering</a:t>
            </a:r>
          </a:p>
          <a:p>
            <a:pPr algn="ctr"/>
            <a:endParaRPr lang="en-US" sz="2400" b="1" dirty="0">
              <a:solidFill>
                <a:srgbClr val="C00000"/>
              </a:solidFill>
              <a:latin typeface="Times New Roman" panose="02020603050405020304" pitchFamily="18" charset="0"/>
              <a:cs typeface="Times New Roman" panose="02020603050405020304" pitchFamily="18" charset="0"/>
            </a:endParaRPr>
          </a:p>
          <a:p>
            <a:pPr algn="ctr"/>
            <a:r>
              <a:rPr lang="en-US" dirty="0">
                <a:solidFill>
                  <a:schemeClr val="tx2">
                    <a:lumMod val="50000"/>
                  </a:schemeClr>
                </a:solidFill>
                <a:latin typeface="Times New Roman" panose="02020603050405020304" pitchFamily="18" charset="0"/>
                <a:cs typeface="Times New Roman" panose="02020603050405020304" pitchFamily="18" charset="0"/>
              </a:rPr>
              <a:t>by</a:t>
            </a:r>
          </a:p>
          <a:p>
            <a:pPr algn="ctr"/>
            <a:r>
              <a:rPr lang="en-US" sz="2000" b="1" dirty="0">
                <a:solidFill>
                  <a:schemeClr val="tx2">
                    <a:lumMod val="50000"/>
                  </a:schemeClr>
                </a:solidFill>
                <a:latin typeface="Times New Roman" panose="02020603050405020304" pitchFamily="18" charset="0"/>
                <a:cs typeface="Times New Roman" panose="02020603050405020304" pitchFamily="18" charset="0"/>
              </a:rPr>
              <a:t>Chirag Gaur-18BEC0021</a:t>
            </a:r>
          </a:p>
          <a:p>
            <a:pPr algn="ctr"/>
            <a:r>
              <a:rPr lang="en-US" sz="2400" b="1" dirty="0">
                <a:solidFill>
                  <a:srgbClr val="C00000"/>
                </a:solidFill>
                <a:latin typeface="Times New Roman" panose="02020603050405020304" pitchFamily="18" charset="0"/>
                <a:cs typeface="Times New Roman" panose="02020603050405020304" pitchFamily="18" charset="0"/>
              </a:rPr>
              <a:t> </a:t>
            </a:r>
          </a:p>
          <a:p>
            <a:pPr algn="ct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15" name="image13.jpeg">
            <a:extLst>
              <a:ext uri="{FF2B5EF4-FFF2-40B4-BE49-F238E27FC236}">
                <a16:creationId xmlns:a16="http://schemas.microsoft.com/office/drawing/2014/main" id="{227E13C9-2E68-4215-95CA-87F60AF078BC}"/>
              </a:ext>
            </a:extLst>
          </p:cNvPr>
          <p:cNvPicPr/>
          <p:nvPr/>
        </p:nvPicPr>
        <p:blipFill>
          <a:blip r:embed="rId3" cstate="print"/>
          <a:stretch>
            <a:fillRect/>
          </a:stretch>
        </p:blipFill>
        <p:spPr>
          <a:xfrm>
            <a:off x="4362215" y="4490458"/>
            <a:ext cx="3657600" cy="1091565"/>
          </a:xfrm>
          <a:prstGeom prst="rect">
            <a:avLst/>
          </a:prstGeom>
        </p:spPr>
      </p:pic>
      <p:sp>
        <p:nvSpPr>
          <p:cNvPr id="17" name="TextBox 16">
            <a:extLst>
              <a:ext uri="{FF2B5EF4-FFF2-40B4-BE49-F238E27FC236}">
                <a16:creationId xmlns:a16="http://schemas.microsoft.com/office/drawing/2014/main" id="{7B235631-D753-4F87-9F63-50DF7DC3A898}"/>
              </a:ext>
            </a:extLst>
          </p:cNvPr>
          <p:cNvSpPr txBox="1"/>
          <p:nvPr/>
        </p:nvSpPr>
        <p:spPr>
          <a:xfrm>
            <a:off x="3047143" y="5782482"/>
            <a:ext cx="6097712" cy="530915"/>
          </a:xfrm>
          <a:prstGeom prst="rect">
            <a:avLst/>
          </a:prstGeom>
          <a:noFill/>
        </p:spPr>
        <p:txBody>
          <a:bodyPr wrap="square">
            <a:spAutoFit/>
          </a:bodyPr>
          <a:lstStyle/>
          <a:p>
            <a:pPr marL="12700" marR="0" algn="ctr">
              <a:spcBef>
                <a:spcPts val="1170"/>
              </a:spcBef>
              <a:spcAft>
                <a:spcPts val="0"/>
              </a:spcAft>
            </a:pPr>
            <a:r>
              <a:rPr lang="en-US" sz="1800" b="1" dirty="0">
                <a:solidFill>
                  <a:srgbClr val="002060"/>
                </a:solidFill>
                <a:effectLst/>
                <a:latin typeface="Times New Roman" panose="02020603050405020304" pitchFamily="18" charset="0"/>
                <a:ea typeface="Times New Roman" panose="02020603050405020304" pitchFamily="18" charset="0"/>
              </a:rPr>
              <a:t>School of Electronics Engineering </a:t>
            </a:r>
            <a:endParaRPr lang="en-US" sz="1400" dirty="0">
              <a:solidFill>
                <a:srgbClr val="002060"/>
              </a:solidFill>
              <a:effectLst/>
              <a:latin typeface="Times New Roman" panose="02020603050405020304" pitchFamily="18" charset="0"/>
              <a:ea typeface="Times New Roman" panose="02020603050405020304" pitchFamily="18" charset="0"/>
            </a:endParaRPr>
          </a:p>
          <a:p>
            <a:pPr marL="0" marR="0" algn="just">
              <a:spcBef>
                <a:spcPts val="30"/>
              </a:spcBef>
              <a:spcAft>
                <a:spcPts val="0"/>
              </a:spcAft>
            </a:pPr>
            <a:r>
              <a:rPr lang="en-US" sz="1050" b="1" dirty="0">
                <a:solidFill>
                  <a:srgbClr val="002060"/>
                </a:solidFill>
                <a:effectLst/>
                <a:latin typeface="Times New Roman" panose="02020603050405020304" pitchFamily="18" charset="0"/>
                <a:ea typeface="Times New Roman" panose="02020603050405020304" pitchFamily="18" charset="0"/>
              </a:rPr>
              <a:t> </a:t>
            </a:r>
            <a:endParaRPr lang="en-US" sz="1600" dirty="0">
              <a:solidFill>
                <a:srgbClr val="00206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738415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B8F250-6CC6-45F8-9E0F-0E98AC1E797C}"/>
              </a:ext>
            </a:extLst>
          </p:cNvPr>
          <p:cNvSpPr>
            <a:spLocks noGrp="1"/>
          </p:cNvSpPr>
          <p:nvPr>
            <p:ph type="title"/>
          </p:nvPr>
        </p:nvSpPr>
        <p:spPr>
          <a:xfrm>
            <a:off x="833002" y="365125"/>
            <a:ext cx="10520702" cy="1325563"/>
          </a:xfrm>
        </p:spPr>
        <p:txBody>
          <a:bodyPr>
            <a:normAutofit/>
          </a:bodyPr>
          <a:lstStyle/>
          <a:p>
            <a:r>
              <a:rPr lang="en-US" b="1" dirty="0">
                <a:solidFill>
                  <a:srgbClr val="FFFFFF"/>
                </a:solidFill>
              </a:rPr>
              <a:t>Terminologies in IAM</a:t>
            </a:r>
          </a:p>
        </p:txBody>
      </p:sp>
      <p:sp>
        <p:nvSpPr>
          <p:cNvPr id="3" name="Content Placeholder 2">
            <a:extLst>
              <a:ext uri="{FF2B5EF4-FFF2-40B4-BE49-F238E27FC236}">
                <a16:creationId xmlns:a16="http://schemas.microsoft.com/office/drawing/2014/main" id="{D8C405EB-6802-4298-A6E2-FDF9636EC8E1}"/>
              </a:ext>
            </a:extLst>
          </p:cNvPr>
          <p:cNvSpPr>
            <a:spLocks noGrp="1"/>
          </p:cNvSpPr>
          <p:nvPr>
            <p:ph idx="1"/>
          </p:nvPr>
        </p:nvSpPr>
        <p:spPr>
          <a:xfrm>
            <a:off x="838201" y="2022601"/>
            <a:ext cx="10515598" cy="4154361"/>
          </a:xfrm>
        </p:spPr>
        <p:txBody>
          <a:bodyPr>
            <a:normAutofit/>
          </a:bodyPr>
          <a:lstStyle/>
          <a:p>
            <a:r>
              <a:rPr lang="en-US" sz="1700" dirty="0">
                <a:solidFill>
                  <a:srgbClr val="FFFFFF"/>
                </a:solidFill>
              </a:rPr>
              <a:t>Digital Identity/Identity: </a:t>
            </a:r>
            <a:r>
              <a:rPr lang="en-AU" sz="1700" dirty="0">
                <a:solidFill>
                  <a:srgbClr val="FFFFFF"/>
                </a:solidFill>
              </a:rPr>
              <a:t>The digital representation of a user, including a unique identifier, credentials, core attributes, and context-specific attributes.</a:t>
            </a:r>
          </a:p>
          <a:p>
            <a:pPr marL="285750" lvl="1" indent="-285750"/>
            <a:r>
              <a:rPr lang="en-US" sz="1700" dirty="0">
                <a:solidFill>
                  <a:srgbClr val="FFFFFF"/>
                </a:solidFill>
              </a:rPr>
              <a:t>Authentication (</a:t>
            </a:r>
            <a:r>
              <a:rPr lang="en-US" sz="1700" dirty="0" err="1">
                <a:solidFill>
                  <a:srgbClr val="FFFFFF"/>
                </a:solidFill>
              </a:rPr>
              <a:t>AuthN</a:t>
            </a:r>
            <a:r>
              <a:rPr lang="en-US" sz="1700" dirty="0">
                <a:solidFill>
                  <a:srgbClr val="FFFFFF"/>
                </a:solidFill>
              </a:rPr>
              <a:t>): </a:t>
            </a:r>
            <a:r>
              <a:rPr lang="en-AU" sz="1700" dirty="0">
                <a:solidFill>
                  <a:srgbClr val="FFFFFF"/>
                </a:solidFill>
              </a:rPr>
              <a:t>The process of establishing a user’s identity by providing a login ID and password in order to access one or more information systems.</a:t>
            </a:r>
          </a:p>
          <a:p>
            <a:pPr marL="285750" lvl="1" indent="-285750"/>
            <a:r>
              <a:rPr lang="en-US" sz="1700" dirty="0">
                <a:solidFill>
                  <a:srgbClr val="FFFFFF"/>
                </a:solidFill>
              </a:rPr>
              <a:t>Authorization (</a:t>
            </a:r>
            <a:r>
              <a:rPr lang="en-US" sz="1700" dirty="0" err="1">
                <a:solidFill>
                  <a:srgbClr val="FFFFFF"/>
                </a:solidFill>
              </a:rPr>
              <a:t>AuthZ</a:t>
            </a:r>
            <a:r>
              <a:rPr lang="en-US" sz="1700" dirty="0">
                <a:solidFill>
                  <a:srgbClr val="FFFFFF"/>
                </a:solidFill>
              </a:rPr>
              <a:t>): </a:t>
            </a:r>
            <a:r>
              <a:rPr lang="en-AU" sz="1700" dirty="0">
                <a:solidFill>
                  <a:srgbClr val="FFFFFF"/>
                </a:solidFill>
              </a:rPr>
              <a:t>The process of determining whether a user is permitted to access an application or data.</a:t>
            </a:r>
          </a:p>
          <a:p>
            <a:pPr marL="285750" lvl="1" indent="-285750"/>
            <a:r>
              <a:rPr lang="en-US" sz="1700" dirty="0">
                <a:solidFill>
                  <a:srgbClr val="FFFFFF"/>
                </a:solidFill>
              </a:rPr>
              <a:t>Provisioning: </a:t>
            </a:r>
            <a:r>
              <a:rPr lang="en-AU" sz="1700" dirty="0">
                <a:solidFill>
                  <a:srgbClr val="FFFFFF"/>
                </a:solidFill>
              </a:rPr>
              <a:t>IAM service responsible for creation of user accounts in information technology (IT) resources and providing appropriate access to those accounts.</a:t>
            </a:r>
          </a:p>
          <a:p>
            <a:pPr marL="285750" lvl="1" indent="-285750"/>
            <a:r>
              <a:rPr lang="en-US" sz="1700" dirty="0">
                <a:solidFill>
                  <a:srgbClr val="FFFFFF"/>
                </a:solidFill>
              </a:rPr>
              <a:t>Self service: </a:t>
            </a:r>
            <a:r>
              <a:rPr lang="en-AU" sz="1700" dirty="0">
                <a:solidFill>
                  <a:srgbClr val="FFFFFF"/>
                </a:solidFill>
              </a:rPr>
              <a:t>Enabling end user to perform specific activities (e.g., password reset, access request) without the requirements to call service desk.</a:t>
            </a:r>
          </a:p>
          <a:p>
            <a:pPr marL="285750" lvl="1" indent="-285750"/>
            <a:r>
              <a:rPr lang="en-US" sz="1700" dirty="0">
                <a:solidFill>
                  <a:srgbClr val="FFFFFF"/>
                </a:solidFill>
              </a:rPr>
              <a:t>Authoritative Source: </a:t>
            </a:r>
            <a:r>
              <a:rPr lang="en-AU" sz="1700" dirty="0">
                <a:solidFill>
                  <a:srgbClr val="FFFFFF"/>
                </a:solidFill>
              </a:rPr>
              <a:t>An authorised origination point or “source of truth” for a piece of data (e.g. HR for employee) about a user identity.</a:t>
            </a:r>
          </a:p>
          <a:p>
            <a:pPr marL="285750" lvl="1" indent="-285750"/>
            <a:r>
              <a:rPr lang="en-US" sz="1700" dirty="0">
                <a:solidFill>
                  <a:srgbClr val="FFFFFF"/>
                </a:solidFill>
              </a:rPr>
              <a:t>Connector/Adapter: </a:t>
            </a:r>
            <a:r>
              <a:rPr lang="en-AU" sz="1700" dirty="0">
                <a:solidFill>
                  <a:srgbClr val="FFFFFF"/>
                </a:solidFill>
              </a:rPr>
              <a:t>Technology used by IAM System to interface and interact with managed systems.</a:t>
            </a:r>
          </a:p>
          <a:p>
            <a:pPr marL="285750" lvl="1" indent="-285750"/>
            <a:r>
              <a:rPr lang="en-US" sz="1700" dirty="0">
                <a:solidFill>
                  <a:srgbClr val="FFFFFF"/>
                </a:solidFill>
              </a:rPr>
              <a:t>IT Resource/System</a:t>
            </a:r>
            <a:r>
              <a:rPr lang="en-AU" sz="1700" dirty="0">
                <a:solidFill>
                  <a:srgbClr val="FFFFFF"/>
                </a:solidFill>
              </a:rPr>
              <a:t>: Application, system, platform for which access is required to perform a specific function. IAM integrates with these IT resources for user account management.</a:t>
            </a:r>
          </a:p>
          <a:p>
            <a:endParaRPr lang="en-US" sz="1700" dirty="0">
              <a:solidFill>
                <a:srgbClr val="FFFFFF"/>
              </a:solidFill>
            </a:endParaRPr>
          </a:p>
        </p:txBody>
      </p:sp>
    </p:spTree>
    <p:extLst>
      <p:ext uri="{BB962C8B-B14F-4D97-AF65-F5344CB8AC3E}">
        <p14:creationId xmlns:p14="http://schemas.microsoft.com/office/powerpoint/2010/main" val="10346324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04A27-2344-4357-9CF6-EEA0CC737A3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kern="1200" dirty="0">
                <a:solidFill>
                  <a:srgbClr val="FFFFFF"/>
                </a:solidFill>
                <a:latin typeface="+mj-lt"/>
                <a:ea typeface="+mj-ea"/>
                <a:cs typeface="+mj-cs"/>
              </a:rPr>
              <a:t>Identity Life Cycle Management</a:t>
            </a:r>
          </a:p>
        </p:txBody>
      </p:sp>
      <p:pic>
        <p:nvPicPr>
          <p:cNvPr id="5" name="Content Placeholder 4">
            <a:extLst>
              <a:ext uri="{FF2B5EF4-FFF2-40B4-BE49-F238E27FC236}">
                <a16:creationId xmlns:a16="http://schemas.microsoft.com/office/drawing/2014/main" id="{EC95E72F-B549-43BF-A712-D887D0C8167F}"/>
              </a:ext>
            </a:extLst>
          </p:cNvPr>
          <p:cNvPicPr>
            <a:picLocks noGrp="1" noChangeAspect="1"/>
          </p:cNvPicPr>
          <p:nvPr>
            <p:ph idx="1"/>
          </p:nvPr>
        </p:nvPicPr>
        <p:blipFill rotWithShape="1">
          <a:blip r:embed="rId3"/>
          <a:srcRect l="2020" t="3529" b="881"/>
          <a:stretch/>
        </p:blipFill>
        <p:spPr>
          <a:xfrm>
            <a:off x="3682529" y="1153633"/>
            <a:ext cx="8219376" cy="4550734"/>
          </a:xfrm>
          <a:prstGeom prst="rect">
            <a:avLst/>
          </a:prstGeom>
        </p:spPr>
      </p:pic>
    </p:spTree>
    <p:extLst>
      <p:ext uri="{BB962C8B-B14F-4D97-AF65-F5344CB8AC3E}">
        <p14:creationId xmlns:p14="http://schemas.microsoft.com/office/powerpoint/2010/main" val="3834751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50000"/>
            <a:alpha val="32000"/>
          </a:schemeClr>
        </a:solidFill>
        <a:effectLst/>
      </p:bgPr>
    </p:bg>
    <p:spTree>
      <p:nvGrpSpPr>
        <p:cNvPr id="1" name=""/>
        <p:cNvGrpSpPr/>
        <p:nvPr/>
      </p:nvGrpSpPr>
      <p:grpSpPr>
        <a:xfrm>
          <a:off x="0" y="0"/>
          <a:ext cx="0" cy="0"/>
          <a:chOff x="0" y="0"/>
          <a:chExt cx="0" cy="0"/>
        </a:xfrm>
      </p:grpSpPr>
      <p:sp>
        <p:nvSpPr>
          <p:cNvPr id="142363" name="Rectangle 27"/>
          <p:cNvSpPr>
            <a:spLocks noGrp="1"/>
          </p:cNvSpPr>
          <p:nvPr>
            <p:ph type="title"/>
          </p:nvPr>
        </p:nvSpPr>
        <p:spPr bwMode="gray">
          <a:xfrm>
            <a:off x="1802705" y="381185"/>
            <a:ext cx="8484296" cy="293421"/>
          </a:xfrm>
        </p:spPr>
        <p:txBody>
          <a:bodyPr>
            <a:noAutofit/>
          </a:bodyPr>
          <a:lstStyle/>
          <a:p>
            <a:r>
              <a:rPr lang="en-US" sz="4000" b="1" dirty="0"/>
              <a:t>Problems solved using IAM</a:t>
            </a:r>
          </a:p>
        </p:txBody>
      </p:sp>
      <p:sp>
        <p:nvSpPr>
          <p:cNvPr id="13" name="AutoShape 5"/>
          <p:cNvSpPr>
            <a:spLocks noChangeArrowheads="1"/>
          </p:cNvSpPr>
          <p:nvPr/>
        </p:nvSpPr>
        <p:spPr bwMode="auto">
          <a:xfrm>
            <a:off x="1928814" y="3295700"/>
            <a:ext cx="2528887" cy="503044"/>
          </a:xfrm>
          <a:prstGeom prst="homePlate">
            <a:avLst>
              <a:gd name="adj" fmla="val 63737"/>
            </a:avLst>
          </a:prstGeom>
          <a:solidFill>
            <a:schemeClr val="accent4"/>
          </a:solidFill>
          <a:ln w="9525">
            <a:noFill/>
            <a:miter lim="800000"/>
            <a:headEnd/>
            <a:tailEnd/>
          </a:ln>
        </p:spPr>
        <p:txBody>
          <a:bodyPr anchor="ctr"/>
          <a:lstStyle/>
          <a:p>
            <a:pPr algn="l">
              <a:spcBef>
                <a:spcPct val="0"/>
              </a:spcBef>
            </a:pPr>
            <a:r>
              <a:rPr lang="en-US" sz="1600" dirty="0">
                <a:solidFill>
                  <a:srgbClr val="FFFFFF"/>
                </a:solidFill>
              </a:rPr>
              <a:t>End User</a:t>
            </a:r>
          </a:p>
        </p:txBody>
      </p:sp>
      <p:sp>
        <p:nvSpPr>
          <p:cNvPr id="14" name="AutoShape 6"/>
          <p:cNvSpPr>
            <a:spLocks noChangeArrowheads="1"/>
          </p:cNvSpPr>
          <p:nvPr/>
        </p:nvSpPr>
        <p:spPr bwMode="auto">
          <a:xfrm>
            <a:off x="1928814" y="2240986"/>
            <a:ext cx="2528887" cy="503044"/>
          </a:xfrm>
          <a:prstGeom prst="homePlate">
            <a:avLst>
              <a:gd name="adj" fmla="val 63737"/>
            </a:avLst>
          </a:prstGeom>
          <a:solidFill>
            <a:schemeClr val="accent2"/>
          </a:solidFill>
          <a:ln w="9525">
            <a:noFill/>
            <a:miter lim="800000"/>
            <a:headEnd/>
            <a:tailEnd/>
          </a:ln>
        </p:spPr>
        <p:txBody>
          <a:bodyPr anchor="ctr"/>
          <a:lstStyle/>
          <a:p>
            <a:pPr algn="l">
              <a:spcBef>
                <a:spcPct val="0"/>
              </a:spcBef>
            </a:pPr>
            <a:r>
              <a:rPr lang="en-US" sz="1600" dirty="0">
                <a:solidFill>
                  <a:srgbClr val="FFFFFF"/>
                </a:solidFill>
              </a:rPr>
              <a:t>Developer</a:t>
            </a:r>
          </a:p>
        </p:txBody>
      </p:sp>
      <p:sp>
        <p:nvSpPr>
          <p:cNvPr id="15" name="AutoShape 7"/>
          <p:cNvSpPr>
            <a:spLocks noChangeArrowheads="1"/>
          </p:cNvSpPr>
          <p:nvPr/>
        </p:nvSpPr>
        <p:spPr bwMode="auto">
          <a:xfrm>
            <a:off x="1928814" y="4382800"/>
            <a:ext cx="2528887" cy="503044"/>
          </a:xfrm>
          <a:prstGeom prst="homePlate">
            <a:avLst>
              <a:gd name="adj" fmla="val 63737"/>
            </a:avLst>
          </a:prstGeom>
          <a:solidFill>
            <a:schemeClr val="accent3"/>
          </a:solidFill>
          <a:ln w="9525">
            <a:noFill/>
            <a:miter lim="800000"/>
            <a:headEnd/>
            <a:tailEnd/>
          </a:ln>
        </p:spPr>
        <p:txBody>
          <a:bodyPr anchor="ctr"/>
          <a:lstStyle/>
          <a:p>
            <a:pPr algn="l">
              <a:spcBef>
                <a:spcPct val="0"/>
              </a:spcBef>
            </a:pPr>
            <a:r>
              <a:rPr lang="en-US" sz="1600" dirty="0">
                <a:solidFill>
                  <a:srgbClr val="FFFFFF"/>
                </a:solidFill>
              </a:rPr>
              <a:t>Auditors and Regulators</a:t>
            </a:r>
          </a:p>
        </p:txBody>
      </p:sp>
      <p:sp>
        <p:nvSpPr>
          <p:cNvPr id="16" name="AutoShape 8"/>
          <p:cNvSpPr>
            <a:spLocks noChangeArrowheads="1"/>
          </p:cNvSpPr>
          <p:nvPr/>
        </p:nvSpPr>
        <p:spPr bwMode="auto">
          <a:xfrm>
            <a:off x="1928814" y="5502284"/>
            <a:ext cx="2528887" cy="503044"/>
          </a:xfrm>
          <a:prstGeom prst="homePlate">
            <a:avLst>
              <a:gd name="adj" fmla="val 63737"/>
            </a:avLst>
          </a:prstGeom>
          <a:solidFill>
            <a:schemeClr val="accent6"/>
          </a:solidFill>
          <a:ln w="9525">
            <a:noFill/>
            <a:miter lim="800000"/>
            <a:headEnd/>
            <a:tailEnd/>
          </a:ln>
        </p:spPr>
        <p:txBody>
          <a:bodyPr anchor="ctr"/>
          <a:lstStyle/>
          <a:p>
            <a:pPr algn="l">
              <a:spcBef>
                <a:spcPct val="0"/>
              </a:spcBef>
            </a:pPr>
            <a:r>
              <a:rPr lang="en-US" sz="1600" dirty="0"/>
              <a:t>Business Owner</a:t>
            </a:r>
          </a:p>
        </p:txBody>
      </p:sp>
      <p:sp>
        <p:nvSpPr>
          <p:cNvPr id="17" name="AutoShape 9"/>
          <p:cNvSpPr>
            <a:spLocks noChangeArrowheads="1"/>
          </p:cNvSpPr>
          <p:nvPr/>
        </p:nvSpPr>
        <p:spPr bwMode="auto">
          <a:xfrm>
            <a:off x="1928814" y="1226276"/>
            <a:ext cx="2528887" cy="503044"/>
          </a:xfrm>
          <a:prstGeom prst="homePlate">
            <a:avLst>
              <a:gd name="adj" fmla="val 63737"/>
            </a:avLst>
          </a:prstGeom>
          <a:solidFill>
            <a:schemeClr val="accent1"/>
          </a:solidFill>
          <a:ln w="9525" algn="ctr">
            <a:noFill/>
            <a:miter lim="800000"/>
            <a:headEnd/>
            <a:tailEnd/>
          </a:ln>
        </p:spPr>
        <p:txBody>
          <a:bodyPr anchor="ctr"/>
          <a:lstStyle/>
          <a:p>
            <a:pPr algn="l">
              <a:spcBef>
                <a:spcPct val="0"/>
              </a:spcBef>
            </a:pPr>
            <a:r>
              <a:rPr lang="en-US" sz="1600" dirty="0">
                <a:solidFill>
                  <a:srgbClr val="FFFFFF"/>
                </a:solidFill>
              </a:rPr>
              <a:t>IT Admin</a:t>
            </a:r>
          </a:p>
        </p:txBody>
      </p:sp>
      <p:sp>
        <p:nvSpPr>
          <p:cNvPr id="20" name="AutoShape 5"/>
          <p:cNvSpPr>
            <a:spLocks noChangeArrowheads="1"/>
          </p:cNvSpPr>
          <p:nvPr/>
        </p:nvSpPr>
        <p:spPr bwMode="auto">
          <a:xfrm>
            <a:off x="4562476" y="3295700"/>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Users with multiple accounts compromise security through inadequate credential management.</a:t>
            </a:r>
          </a:p>
          <a:p>
            <a:pPr marL="177800" indent="-177800">
              <a:spcBef>
                <a:spcPct val="0"/>
              </a:spcBef>
              <a:buFont typeface="Arial" pitchFamily="34" charset="0"/>
              <a:buChar char="•"/>
            </a:pPr>
            <a:r>
              <a:rPr lang="en-US" sz="1200" dirty="0"/>
              <a:t>Too many passwords to manage</a:t>
            </a:r>
          </a:p>
          <a:p>
            <a:pPr marL="177800" indent="-177800">
              <a:spcBef>
                <a:spcPct val="0"/>
              </a:spcBef>
              <a:buFont typeface="Arial" pitchFamily="34" charset="0"/>
              <a:buChar char="•"/>
            </a:pPr>
            <a:r>
              <a:rPr lang="en-US" sz="1200" dirty="0"/>
              <a:t>Long waits for access to business applications and resources</a:t>
            </a:r>
          </a:p>
        </p:txBody>
      </p:sp>
      <p:sp>
        <p:nvSpPr>
          <p:cNvPr id="21" name="AutoShape 6"/>
          <p:cNvSpPr>
            <a:spLocks noChangeArrowheads="1"/>
          </p:cNvSpPr>
          <p:nvPr/>
        </p:nvSpPr>
        <p:spPr bwMode="auto">
          <a:xfrm>
            <a:off x="4562476" y="2240986"/>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Redundant code in each application for authentication and authorization</a:t>
            </a:r>
          </a:p>
          <a:p>
            <a:pPr marL="177800" indent="-177800">
              <a:spcBef>
                <a:spcPct val="0"/>
              </a:spcBef>
              <a:buFont typeface="Arial" pitchFamily="34" charset="0"/>
              <a:buChar char="•"/>
            </a:pPr>
            <a:r>
              <a:rPr lang="en-US" sz="1200" dirty="0"/>
              <a:t>Rework code too often as the application, product, </a:t>
            </a:r>
          </a:p>
        </p:txBody>
      </p:sp>
      <p:sp>
        <p:nvSpPr>
          <p:cNvPr id="22" name="AutoShape 7"/>
          <p:cNvSpPr>
            <a:spLocks noChangeArrowheads="1"/>
          </p:cNvSpPr>
          <p:nvPr/>
        </p:nvSpPr>
        <p:spPr bwMode="auto">
          <a:xfrm>
            <a:off x="4562476" y="4382800"/>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Limited auditing/reporting ability</a:t>
            </a:r>
          </a:p>
          <a:p>
            <a:pPr marL="177800" indent="-177800">
              <a:spcBef>
                <a:spcPct val="0"/>
              </a:spcBef>
              <a:buFont typeface="Arial" pitchFamily="34" charset="0"/>
              <a:buChar char="•"/>
            </a:pPr>
            <a:r>
              <a:rPr lang="en-US" sz="1200" dirty="0"/>
              <a:t>Inadequate detection points in business processes create security gaps that are not detected by standard auditing monitors.</a:t>
            </a:r>
          </a:p>
          <a:p>
            <a:pPr marL="177800" indent="-177800">
              <a:spcBef>
                <a:spcPct val="0"/>
              </a:spcBef>
              <a:buFont typeface="Arial" pitchFamily="34" charset="0"/>
              <a:buChar char="•"/>
            </a:pPr>
            <a:r>
              <a:rPr lang="en-US" sz="1200" dirty="0"/>
              <a:t>Personally identifiable information, such as a person's address and social security number, is not monitored or audited for access compliance with existing laws or organizational policy. </a:t>
            </a:r>
          </a:p>
        </p:txBody>
      </p:sp>
      <p:sp>
        <p:nvSpPr>
          <p:cNvPr id="23" name="AutoShape 8"/>
          <p:cNvSpPr>
            <a:spLocks noChangeArrowheads="1"/>
          </p:cNvSpPr>
          <p:nvPr/>
        </p:nvSpPr>
        <p:spPr bwMode="auto">
          <a:xfrm>
            <a:off x="4562476" y="5502284"/>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Too expensive to reach new partners, channels</a:t>
            </a:r>
          </a:p>
          <a:p>
            <a:pPr marL="177800" indent="-177800">
              <a:spcBef>
                <a:spcPct val="0"/>
              </a:spcBef>
              <a:buFont typeface="Arial" pitchFamily="34" charset="0"/>
              <a:buChar char="•"/>
            </a:pPr>
            <a:r>
              <a:rPr lang="en-US" sz="1200" dirty="0"/>
              <a:t>Need for control/approval for access to application</a:t>
            </a:r>
          </a:p>
          <a:p>
            <a:pPr marL="177800" indent="-177800">
              <a:spcBef>
                <a:spcPct val="0"/>
              </a:spcBef>
              <a:buFont typeface="Arial" pitchFamily="34" charset="0"/>
              <a:buChar char="•"/>
            </a:pPr>
            <a:r>
              <a:rPr lang="en-US" sz="1200" dirty="0"/>
              <a:t>Affiliated organizations are not integrated into a security monitoring program. </a:t>
            </a:r>
          </a:p>
        </p:txBody>
      </p:sp>
      <p:sp>
        <p:nvSpPr>
          <p:cNvPr id="24" name="AutoShape 9"/>
          <p:cNvSpPr>
            <a:spLocks noChangeArrowheads="1"/>
          </p:cNvSpPr>
          <p:nvPr/>
        </p:nvSpPr>
        <p:spPr bwMode="auto">
          <a:xfrm>
            <a:off x="4562476" y="1273901"/>
            <a:ext cx="5724525" cy="503044"/>
          </a:xfrm>
          <a:prstGeom prst="flowChartProcess">
            <a:avLst/>
          </a:prstGeom>
          <a:noFill/>
          <a:ln w="9525" algn="ctr">
            <a:noFill/>
            <a:miter lim="800000"/>
            <a:headEnd/>
            <a:tailEnd/>
          </a:ln>
        </p:spPr>
        <p:txBody>
          <a:bodyPr anchor="ctr"/>
          <a:lstStyle/>
          <a:p>
            <a:pPr marL="177800" indent="-177800">
              <a:spcBef>
                <a:spcPct val="0"/>
              </a:spcBef>
              <a:buFont typeface="Arial" pitchFamily="34" charset="0"/>
              <a:buChar char="•"/>
            </a:pPr>
            <a:r>
              <a:rPr lang="en-US" sz="1200" dirty="0"/>
              <a:t>Too many user stores, password change and account access requests</a:t>
            </a:r>
          </a:p>
          <a:p>
            <a:pPr marL="177800" indent="-177800">
              <a:spcBef>
                <a:spcPct val="0"/>
              </a:spcBef>
              <a:buFont typeface="Arial" pitchFamily="34" charset="0"/>
              <a:buChar char="•"/>
            </a:pPr>
            <a:r>
              <a:rPr lang="en-US" sz="1200" dirty="0"/>
              <a:t>Manual account creation and synchronization </a:t>
            </a:r>
          </a:p>
          <a:p>
            <a:pPr marL="177800" indent="-177800">
              <a:spcBef>
                <a:spcPct val="0"/>
              </a:spcBef>
              <a:buFont typeface="Arial" pitchFamily="34" charset="0"/>
              <a:buChar char="•"/>
            </a:pPr>
            <a:r>
              <a:rPr lang="en-US" sz="1200" dirty="0"/>
              <a:t>Multiple user repositories exist that are not reconciled, increasing administrative complexity and the potential for outdated or orphaned accounts. Identity theft is constantly attempted in unprotected zones of your network.</a:t>
            </a:r>
          </a:p>
        </p:txBody>
      </p:sp>
    </p:spTree>
    <p:extLst>
      <p:ext uri="{BB962C8B-B14F-4D97-AF65-F5344CB8AC3E}">
        <p14:creationId xmlns:p14="http://schemas.microsoft.com/office/powerpoint/2010/main" val="14210224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536E295-EF5B-4BE9-A4CB-D5C581AAA99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grpSp>
      <p:pic>
        <p:nvPicPr>
          <p:cNvPr id="9218" name="Picture 2" descr="OneLogin + SailPoint: Integrated Identity Management &amp; Governance">
            <a:extLst>
              <a:ext uri="{FF2B5EF4-FFF2-40B4-BE49-F238E27FC236}">
                <a16:creationId xmlns:a16="http://schemas.microsoft.com/office/drawing/2014/main" id="{7671FB22-7973-4363-928B-F2D31DA250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435" y="2552624"/>
            <a:ext cx="5301467" cy="1482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7">
            <a:extLst>
              <a:ext uri="{FF2B5EF4-FFF2-40B4-BE49-F238E27FC236}">
                <a16:creationId xmlns:a16="http://schemas.microsoft.com/office/drawing/2014/main" id="{3A9A77D7-6E81-40B2-B526-CCD503788439}"/>
              </a:ext>
            </a:extLst>
          </p:cNvPr>
          <p:cNvSpPr>
            <a:spLocks noGrp="1"/>
          </p:cNvSpPr>
          <p:nvPr>
            <p:ph type="title"/>
          </p:nvPr>
        </p:nvSpPr>
        <p:spPr>
          <a:xfrm>
            <a:off x="716042" y="2387729"/>
            <a:ext cx="10515600" cy="1325563"/>
          </a:xfrm>
        </p:spPr>
        <p:txBody>
          <a:bodyPr/>
          <a:lstStyle/>
          <a:p>
            <a:r>
              <a:rPr lang="en-US" b="1" dirty="0">
                <a:solidFill>
                  <a:schemeClr val="bg1"/>
                </a:solidFill>
              </a:rPr>
              <a:t>Boot Camp II</a:t>
            </a:r>
            <a:br>
              <a:rPr lang="en-US" b="1" dirty="0">
                <a:solidFill>
                  <a:schemeClr val="bg1"/>
                </a:solidFill>
              </a:rPr>
            </a:br>
            <a:r>
              <a:rPr lang="en-US" b="1" dirty="0">
                <a:solidFill>
                  <a:schemeClr val="bg1"/>
                </a:solidFill>
              </a:rPr>
              <a:t>     SailPoint</a:t>
            </a:r>
          </a:p>
        </p:txBody>
      </p:sp>
    </p:spTree>
    <p:extLst>
      <p:ext uri="{BB962C8B-B14F-4D97-AF65-F5344CB8AC3E}">
        <p14:creationId xmlns:p14="http://schemas.microsoft.com/office/powerpoint/2010/main" val="9613389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71FB5-89F4-438F-A2C9-950888E1B27E}"/>
              </a:ext>
            </a:extLst>
          </p:cNvPr>
          <p:cNvSpPr>
            <a:spLocks noGrp="1"/>
          </p:cNvSpPr>
          <p:nvPr>
            <p:ph type="title"/>
          </p:nvPr>
        </p:nvSpPr>
        <p:spPr>
          <a:xfrm>
            <a:off x="630936" y="640080"/>
            <a:ext cx="4818888" cy="1481328"/>
          </a:xfrm>
        </p:spPr>
        <p:txBody>
          <a:bodyPr anchor="b">
            <a:normAutofit/>
          </a:bodyPr>
          <a:lstStyle/>
          <a:p>
            <a:r>
              <a:rPr lang="en-US" sz="5000" b="1" dirty="0"/>
              <a:t>Introduction to SailPoint</a:t>
            </a:r>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967BAD-3801-49A5-BBB7-56150D68E8CE}"/>
              </a:ext>
            </a:extLst>
          </p:cNvPr>
          <p:cNvSpPr>
            <a:spLocks noGrp="1"/>
          </p:cNvSpPr>
          <p:nvPr>
            <p:ph idx="1"/>
          </p:nvPr>
        </p:nvSpPr>
        <p:spPr>
          <a:xfrm>
            <a:off x="630936" y="2660904"/>
            <a:ext cx="4818888" cy="3547872"/>
          </a:xfrm>
        </p:spPr>
        <p:txBody>
          <a:bodyPr anchor="t">
            <a:normAutofit/>
          </a:bodyPr>
          <a:lstStyle/>
          <a:p>
            <a:r>
              <a:rPr lang="en-US" sz="1800" dirty="0"/>
              <a:t>SailPoint is an automated version of identity management that lowers the expense and complexity of identity management for users while still granting them access.</a:t>
            </a:r>
          </a:p>
          <a:p>
            <a:pPr marL="274320" marR="0">
              <a:spcBef>
                <a:spcPts val="800"/>
              </a:spcBef>
              <a:spcAft>
                <a:spcPts val="750"/>
              </a:spcAft>
            </a:pPr>
            <a:r>
              <a:rPr lang="en-US" sz="1800" dirty="0">
                <a:effectLst/>
                <a:ea typeface="Times New Roman" panose="02020603050405020304" pitchFamily="18" charset="0"/>
              </a:rPr>
              <a:t>SailPoint Identity IQ is made up of four main components:</a:t>
            </a:r>
          </a:p>
          <a:p>
            <a:pPr marL="800100" lvl="1" indent="-342900">
              <a:spcBef>
                <a:spcPts val="0"/>
              </a:spcBef>
              <a:buFont typeface="+mj-lt"/>
              <a:buAutoNum type="romanLcPeriod"/>
              <a:tabLst>
                <a:tab pos="457200" algn="l"/>
              </a:tabLst>
            </a:pPr>
            <a:r>
              <a:rPr lang="en-US" sz="1800" dirty="0">
                <a:effectLst/>
                <a:ea typeface="Times New Roman" panose="02020603050405020304" pitchFamily="18" charset="0"/>
              </a:rPr>
              <a:t>Compliance Manager.</a:t>
            </a:r>
          </a:p>
          <a:p>
            <a:pPr marL="800100" lvl="1" indent="-342900">
              <a:spcBef>
                <a:spcPts val="0"/>
              </a:spcBef>
              <a:buFont typeface="+mj-lt"/>
              <a:buAutoNum type="romanLcPeriod"/>
              <a:tabLst>
                <a:tab pos="457200" algn="l"/>
              </a:tabLst>
            </a:pPr>
            <a:r>
              <a:rPr lang="en-US" sz="1800" dirty="0">
                <a:effectLst/>
                <a:ea typeface="Times New Roman" panose="02020603050405020304" pitchFamily="18" charset="0"/>
              </a:rPr>
              <a:t>Lifecycle Manager.</a:t>
            </a:r>
          </a:p>
          <a:p>
            <a:pPr marL="800100" lvl="1" indent="-342900">
              <a:spcBef>
                <a:spcPts val="0"/>
              </a:spcBef>
              <a:buFont typeface="+mj-lt"/>
              <a:buAutoNum type="romanLcPeriod"/>
              <a:tabLst>
                <a:tab pos="457200" algn="l"/>
              </a:tabLst>
            </a:pPr>
            <a:r>
              <a:rPr lang="en-US" sz="1800" dirty="0">
                <a:effectLst/>
                <a:ea typeface="Times New Roman" panose="02020603050405020304" pitchFamily="18" charset="0"/>
              </a:rPr>
              <a:t>Governance Platform.</a:t>
            </a:r>
          </a:p>
          <a:p>
            <a:pPr marL="800100" lvl="1" indent="-342900">
              <a:spcBef>
                <a:spcPts val="0"/>
              </a:spcBef>
              <a:buFont typeface="+mj-lt"/>
              <a:buAutoNum type="romanLcPeriod"/>
              <a:tabLst>
                <a:tab pos="457200" algn="l"/>
              </a:tabLst>
            </a:pPr>
            <a:r>
              <a:rPr lang="en-US" sz="1800" dirty="0">
                <a:effectLst/>
                <a:ea typeface="Times New Roman" panose="02020603050405020304" pitchFamily="18" charset="0"/>
              </a:rPr>
              <a:t>User Provisioning.</a:t>
            </a:r>
          </a:p>
          <a:p>
            <a:endParaRPr lang="en-US" sz="2000" dirty="0"/>
          </a:p>
          <a:p>
            <a:endParaRPr lang="en-US" sz="2000" dirty="0"/>
          </a:p>
        </p:txBody>
      </p:sp>
      <p:pic>
        <p:nvPicPr>
          <p:cNvPr id="5" name="Picture 4" descr="Graphical user interface, application&#10;&#10;Description automatically generated">
            <a:extLst>
              <a:ext uri="{FF2B5EF4-FFF2-40B4-BE49-F238E27FC236}">
                <a16:creationId xmlns:a16="http://schemas.microsoft.com/office/drawing/2014/main" id="{415CB2FC-AEFE-476D-878B-D333872BAA1C}"/>
              </a:ext>
            </a:extLst>
          </p:cNvPr>
          <p:cNvPicPr>
            <a:picLocks noChangeAspect="1"/>
          </p:cNvPicPr>
          <p:nvPr/>
        </p:nvPicPr>
        <p:blipFill>
          <a:blip r:embed="rId2"/>
          <a:stretch>
            <a:fillRect/>
          </a:stretch>
        </p:blipFill>
        <p:spPr>
          <a:xfrm>
            <a:off x="5449824" y="2121408"/>
            <a:ext cx="6557713" cy="3918234"/>
          </a:xfrm>
          <a:prstGeom prst="rect">
            <a:avLst/>
          </a:prstGeom>
        </p:spPr>
      </p:pic>
    </p:spTree>
    <p:extLst>
      <p:ext uri="{BB962C8B-B14F-4D97-AF65-F5344CB8AC3E}">
        <p14:creationId xmlns:p14="http://schemas.microsoft.com/office/powerpoint/2010/main" val="30676192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21AA6F3-2CA5-9110-26E1-2415375B961F}"/>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71B864-AAA1-4D89-8759-1B6D42253B49}"/>
              </a:ext>
            </a:extLst>
          </p:cNvPr>
          <p:cNvSpPr>
            <a:spLocks noGrp="1"/>
          </p:cNvSpPr>
          <p:nvPr>
            <p:ph type="title"/>
          </p:nvPr>
        </p:nvSpPr>
        <p:spPr>
          <a:xfrm>
            <a:off x="2451242" y="365125"/>
            <a:ext cx="10515600" cy="1325563"/>
          </a:xfrm>
        </p:spPr>
        <p:txBody>
          <a:bodyPr>
            <a:normAutofit/>
          </a:bodyPr>
          <a:lstStyle/>
          <a:p>
            <a:r>
              <a:rPr lang="en-US" b="1" dirty="0"/>
              <a:t>Need for SailPoint</a:t>
            </a:r>
          </a:p>
        </p:txBody>
      </p:sp>
      <p:graphicFrame>
        <p:nvGraphicFramePr>
          <p:cNvPr id="14" name="Content Placeholder 2">
            <a:extLst>
              <a:ext uri="{FF2B5EF4-FFF2-40B4-BE49-F238E27FC236}">
                <a16:creationId xmlns:a16="http://schemas.microsoft.com/office/drawing/2014/main" id="{9438A1B9-7FBC-49F7-3762-743EFB33FB09}"/>
              </a:ext>
            </a:extLst>
          </p:cNvPr>
          <p:cNvGraphicFramePr>
            <a:graphicFrameLocks noGrp="1"/>
          </p:cNvGraphicFramePr>
          <p:nvPr>
            <p:ph idx="1"/>
            <p:extLst>
              <p:ext uri="{D42A27DB-BD31-4B8C-83A1-F6EECF244321}">
                <p14:modId xmlns:p14="http://schemas.microsoft.com/office/powerpoint/2010/main" val="10699737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78604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7430BC-99FB-43A8-817B-5361C81F0707}"/>
              </a:ext>
            </a:extLst>
          </p:cNvPr>
          <p:cNvSpPr>
            <a:spLocks noGrp="1"/>
          </p:cNvSpPr>
          <p:nvPr>
            <p:ph type="title"/>
          </p:nvPr>
        </p:nvSpPr>
        <p:spPr>
          <a:xfrm>
            <a:off x="643467" y="321734"/>
            <a:ext cx="10905066" cy="1135737"/>
          </a:xfrm>
        </p:spPr>
        <p:txBody>
          <a:bodyPr>
            <a:normAutofit/>
          </a:bodyPr>
          <a:lstStyle/>
          <a:p>
            <a:r>
              <a:rPr lang="en-US" sz="3600" b="1"/>
              <a:t>SailPoint Functional Elements</a:t>
            </a:r>
          </a:p>
        </p:txBody>
      </p:sp>
      <p:sp>
        <p:nvSpPr>
          <p:cNvPr id="3" name="Content Placeholder 2">
            <a:extLst>
              <a:ext uri="{FF2B5EF4-FFF2-40B4-BE49-F238E27FC236}">
                <a16:creationId xmlns:a16="http://schemas.microsoft.com/office/drawing/2014/main" id="{55156D7C-43CE-46E3-B69F-89E6EAB12D43}"/>
              </a:ext>
            </a:extLst>
          </p:cNvPr>
          <p:cNvSpPr>
            <a:spLocks noGrp="1"/>
          </p:cNvSpPr>
          <p:nvPr>
            <p:ph idx="1"/>
          </p:nvPr>
        </p:nvSpPr>
        <p:spPr>
          <a:xfrm>
            <a:off x="643469" y="1782981"/>
            <a:ext cx="4008384" cy="4393982"/>
          </a:xfrm>
        </p:spPr>
        <p:txBody>
          <a:bodyPr>
            <a:normAutofit/>
          </a:bodyPr>
          <a:lstStyle/>
          <a:p>
            <a:r>
              <a:rPr lang="en-US" sz="2000" dirty="0"/>
              <a:t>Tasks: Tasks are used to process the data.</a:t>
            </a:r>
          </a:p>
          <a:p>
            <a:r>
              <a:rPr lang="en-US" sz="2000" dirty="0"/>
              <a:t>Workflow: Standard predefined steps in SailPoint.</a:t>
            </a:r>
          </a:p>
          <a:p>
            <a:r>
              <a:rPr lang="en-US" sz="2000" dirty="0"/>
              <a:t>Homepage: </a:t>
            </a:r>
            <a:r>
              <a:rPr lang="en-US" sz="2000" dirty="0">
                <a:effectLst/>
                <a:ea typeface="Times New Roman" panose="02020603050405020304" pitchFamily="18" charset="0"/>
              </a:rPr>
              <a:t>IdentityIQ home page comprises of various quick links which is used for accessing frequently used features. </a:t>
            </a:r>
          </a:p>
          <a:p>
            <a:r>
              <a:rPr lang="en-US" sz="2000" dirty="0"/>
              <a:t>Work Items: </a:t>
            </a:r>
            <a:r>
              <a:rPr lang="en-US" sz="2000" dirty="0">
                <a:effectLst/>
                <a:ea typeface="Times New Roman" panose="02020603050405020304" pitchFamily="18" charset="0"/>
              </a:rPr>
              <a:t>Work Items are work that the user needs to complete. </a:t>
            </a:r>
            <a:endParaRPr lang="en-US" sz="2000" dirty="0">
              <a:ea typeface="Times New Roman" panose="02020603050405020304" pitchFamily="18" charset="0"/>
            </a:endParaRPr>
          </a:p>
          <a:p>
            <a:r>
              <a:rPr lang="en-US" sz="2000" dirty="0"/>
              <a:t>Rules: </a:t>
            </a:r>
            <a:r>
              <a:rPr lang="en-US" sz="2000" dirty="0">
                <a:effectLst/>
                <a:ea typeface="Times New Roman" panose="02020603050405020304" pitchFamily="18" charset="0"/>
              </a:rPr>
              <a:t>Rules are Snippets of user code written to inject business logic </a:t>
            </a:r>
          </a:p>
          <a:p>
            <a:pPr marL="0" indent="0">
              <a:buNone/>
            </a:pPr>
            <a:endParaRPr lang="en-US" sz="2000" dirty="0"/>
          </a:p>
          <a:p>
            <a:endParaRPr lang="en-US" sz="2000" dirty="0"/>
          </a:p>
        </p:txBody>
      </p:sp>
      <p:grpSp>
        <p:nvGrpSpPr>
          <p:cNvPr id="20"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Graphical user interface, application, email, website&#10;&#10;Description automatically generated">
            <a:extLst>
              <a:ext uri="{FF2B5EF4-FFF2-40B4-BE49-F238E27FC236}">
                <a16:creationId xmlns:a16="http://schemas.microsoft.com/office/drawing/2014/main" id="{4CBBA4E1-2BBF-4733-9D8B-966D28853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319" y="1820772"/>
            <a:ext cx="6253212" cy="3517431"/>
          </a:xfrm>
          <a:prstGeom prst="rect">
            <a:avLst/>
          </a:prstGeom>
        </p:spPr>
      </p:pic>
      <p:grpSp>
        <p:nvGrpSpPr>
          <p:cNvPr id="22"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41124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504649-B141-4B8A-A89C-AC19402D5D3E}"/>
              </a:ext>
            </a:extLst>
          </p:cNvPr>
          <p:cNvSpPr>
            <a:spLocks noGrp="1"/>
          </p:cNvSpPr>
          <p:nvPr>
            <p:ph type="title"/>
          </p:nvPr>
        </p:nvSpPr>
        <p:spPr>
          <a:xfrm>
            <a:off x="524741" y="620392"/>
            <a:ext cx="3808268" cy="5504688"/>
          </a:xfrm>
        </p:spPr>
        <p:txBody>
          <a:bodyPr>
            <a:normAutofit/>
          </a:bodyPr>
          <a:lstStyle/>
          <a:p>
            <a:pPr algn="ctr"/>
            <a:r>
              <a:rPr lang="en-US" sz="4000" b="1" dirty="0">
                <a:solidFill>
                  <a:schemeClr val="bg1"/>
                </a:solidFill>
              </a:rPr>
              <a:t>Use Case I on SailPoint</a:t>
            </a:r>
          </a:p>
        </p:txBody>
      </p:sp>
      <p:graphicFrame>
        <p:nvGraphicFramePr>
          <p:cNvPr id="5" name="Content Placeholder 2">
            <a:extLst>
              <a:ext uri="{FF2B5EF4-FFF2-40B4-BE49-F238E27FC236}">
                <a16:creationId xmlns:a16="http://schemas.microsoft.com/office/drawing/2014/main" id="{ECE3C798-2312-A6AC-70B0-E47579488466}"/>
              </a:ext>
            </a:extLst>
          </p:cNvPr>
          <p:cNvGraphicFramePr>
            <a:graphicFrameLocks noGrp="1"/>
          </p:cNvGraphicFramePr>
          <p:nvPr>
            <p:ph idx="1"/>
            <p:extLst>
              <p:ext uri="{D42A27DB-BD31-4B8C-83A1-F6EECF244321}">
                <p14:modId xmlns:p14="http://schemas.microsoft.com/office/powerpoint/2010/main" val="284426661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2786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11DBA6-1AD7-4261-8437-1D8E6777572E}"/>
              </a:ext>
            </a:extLst>
          </p:cNvPr>
          <p:cNvSpPr>
            <a:spLocks noGrp="1"/>
          </p:cNvSpPr>
          <p:nvPr>
            <p:ph type="title"/>
          </p:nvPr>
        </p:nvSpPr>
        <p:spPr>
          <a:xfrm>
            <a:off x="524741" y="620392"/>
            <a:ext cx="3808268" cy="5504688"/>
          </a:xfrm>
        </p:spPr>
        <p:txBody>
          <a:bodyPr>
            <a:normAutofit/>
          </a:bodyPr>
          <a:lstStyle/>
          <a:p>
            <a:pPr algn="ctr"/>
            <a:r>
              <a:rPr lang="en-US" sz="4000" b="1" dirty="0">
                <a:solidFill>
                  <a:schemeClr val="bg1"/>
                </a:solidFill>
              </a:rPr>
              <a:t>Use Case II on SailPoint</a:t>
            </a:r>
          </a:p>
        </p:txBody>
      </p:sp>
      <p:graphicFrame>
        <p:nvGraphicFramePr>
          <p:cNvPr id="5" name="Content Placeholder 2">
            <a:extLst>
              <a:ext uri="{FF2B5EF4-FFF2-40B4-BE49-F238E27FC236}">
                <a16:creationId xmlns:a16="http://schemas.microsoft.com/office/drawing/2014/main" id="{2FE8AF4D-24E9-2E3D-DF31-D0C80D504B1A}"/>
              </a:ext>
            </a:extLst>
          </p:cNvPr>
          <p:cNvGraphicFramePr>
            <a:graphicFrameLocks noGrp="1"/>
          </p:cNvGraphicFramePr>
          <p:nvPr>
            <p:ph idx="1"/>
            <p:extLst>
              <p:ext uri="{D42A27DB-BD31-4B8C-83A1-F6EECF244321}">
                <p14:modId xmlns:p14="http://schemas.microsoft.com/office/powerpoint/2010/main" val="375792322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2704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536E295-EF5B-4BE9-A4CB-D5C581AAA99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7" name="object 7"/>
          <p:cNvSpPr txBox="1">
            <a:spLocks noGrp="1"/>
          </p:cNvSpPr>
          <p:nvPr>
            <p:ph type="title"/>
          </p:nvPr>
        </p:nvSpPr>
        <p:spPr>
          <a:xfrm>
            <a:off x="786385" y="841249"/>
            <a:ext cx="5074368" cy="3018870"/>
          </a:xfrm>
          <a:prstGeom prst="rect">
            <a:avLst/>
          </a:prstGeom>
        </p:spPr>
        <p:txBody>
          <a:bodyPr vert="horz" lIns="91440" tIns="45720" rIns="91440" bIns="45720" rtlCol="0" anchor="b">
            <a:normAutofit/>
          </a:bodyPr>
          <a:lstStyle/>
          <a:p>
            <a:pPr marL="8467"/>
            <a:r>
              <a:rPr lang="en-US" sz="4800" b="1" kern="1200" spc="-417" dirty="0">
                <a:solidFill>
                  <a:schemeClr val="bg1"/>
                </a:solidFill>
                <a:latin typeface="+mj-lt"/>
                <a:ea typeface="+mj-ea"/>
                <a:cs typeface="+mj-cs"/>
              </a:rPr>
              <a:t>BOOTCAMP-</a:t>
            </a:r>
            <a:r>
              <a:rPr lang="en-US" sz="4800" b="1" kern="1200" spc="3" dirty="0">
                <a:solidFill>
                  <a:schemeClr val="bg1"/>
                </a:solidFill>
                <a:latin typeface="+mj-lt"/>
                <a:ea typeface="+mj-ea"/>
                <a:cs typeface="+mj-cs"/>
              </a:rPr>
              <a:t> </a:t>
            </a:r>
            <a:r>
              <a:rPr lang="en-US" sz="4800" b="1" kern="1200" spc="-500" dirty="0">
                <a:solidFill>
                  <a:schemeClr val="bg1"/>
                </a:solidFill>
                <a:latin typeface="+mj-lt"/>
                <a:ea typeface="+mj-ea"/>
                <a:cs typeface="+mj-cs"/>
              </a:rPr>
              <a:t>III</a:t>
            </a:r>
            <a:endParaRPr lang="en-US" sz="4800" b="1" kern="1200" dirty="0">
              <a:solidFill>
                <a:schemeClr val="bg1"/>
              </a:solidFill>
              <a:latin typeface="+mj-lt"/>
              <a:ea typeface="+mj-ea"/>
              <a:cs typeface="+mj-cs"/>
            </a:endParaRPr>
          </a:p>
          <a:p>
            <a:pPr marL="8467"/>
            <a:r>
              <a:rPr lang="en-US" sz="4800" b="1" spc="-37" dirty="0">
                <a:solidFill>
                  <a:schemeClr val="bg1"/>
                </a:solidFill>
              </a:rPr>
              <a:t>PingIdentity</a:t>
            </a:r>
            <a:r>
              <a:rPr lang="en-US" sz="4800" b="1" kern="1200" spc="-267" dirty="0">
                <a:solidFill>
                  <a:schemeClr val="bg1"/>
                </a:solidFill>
                <a:latin typeface="+mj-lt"/>
                <a:ea typeface="+mj-ea"/>
                <a:cs typeface="+mj-cs"/>
              </a:rPr>
              <a:t> </a:t>
            </a:r>
            <a:endParaRPr lang="en-US" sz="4800" b="1" kern="1200" dirty="0">
              <a:solidFill>
                <a:schemeClr val="bg1"/>
              </a:solidFill>
              <a:latin typeface="+mj-lt"/>
              <a:ea typeface="+mj-ea"/>
              <a:cs typeface="+mj-cs"/>
            </a:endParaRPr>
          </a:p>
        </p:txBody>
      </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grpSp>
      <p:pic>
        <p:nvPicPr>
          <p:cNvPr id="7170" name="Picture 2" descr="Ping Identity - Guardicore">
            <a:extLst>
              <a:ext uri="{FF2B5EF4-FFF2-40B4-BE49-F238E27FC236}">
                <a16:creationId xmlns:a16="http://schemas.microsoft.com/office/drawing/2014/main" id="{B9634BDC-3371-485D-9156-F20C59AD6C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310" y="2386290"/>
            <a:ext cx="4939598" cy="1830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266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3E05-CFE7-463F-9C12-2F483F630EC2}"/>
              </a:ext>
            </a:extLst>
          </p:cNvPr>
          <p:cNvSpPr>
            <a:spLocks noGrp="1"/>
          </p:cNvSpPr>
          <p:nvPr>
            <p:ph type="ctrTitle"/>
          </p:nvPr>
        </p:nvSpPr>
        <p:spPr>
          <a:xfrm>
            <a:off x="5214579" y="629266"/>
            <a:ext cx="6422849" cy="1676603"/>
          </a:xfrm>
        </p:spPr>
        <p:txBody>
          <a:bodyPr vert="horz" lIns="91440" tIns="45720" rIns="91440" bIns="45720" rtlCol="0" anchor="ctr">
            <a:normAutofit/>
          </a:bodyPr>
          <a:lstStyle/>
          <a:p>
            <a:pPr algn="l"/>
            <a:r>
              <a:rPr lang="en-US" sz="4400" b="1" kern="1200">
                <a:solidFill>
                  <a:schemeClr val="tx1"/>
                </a:solidFill>
                <a:latin typeface="+mj-lt"/>
                <a:ea typeface="+mj-ea"/>
                <a:cs typeface="+mj-cs"/>
              </a:rPr>
              <a:t>Table of Contents	</a:t>
            </a:r>
          </a:p>
        </p:txBody>
      </p:sp>
      <p:sp>
        <p:nvSpPr>
          <p:cNvPr id="15" name="Rectangle 14">
            <a:extLst>
              <a:ext uri="{FF2B5EF4-FFF2-40B4-BE49-F238E27FC236}">
                <a16:creationId xmlns:a16="http://schemas.microsoft.com/office/drawing/2014/main" id="{8E20FA99-AAAC-4AF3-9FAE-707420324F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List">
            <a:extLst>
              <a:ext uri="{FF2B5EF4-FFF2-40B4-BE49-F238E27FC236}">
                <a16:creationId xmlns:a16="http://schemas.microsoft.com/office/drawing/2014/main" id="{D0FCE739-05AA-97FF-1DA8-812B18A54F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61364" y="1872360"/>
            <a:ext cx="3113280" cy="3113280"/>
          </a:xfrm>
          <a:prstGeom prst="rect">
            <a:avLst/>
          </a:prstGeom>
          <a:effectLst/>
        </p:spPr>
      </p:pic>
      <p:sp>
        <p:nvSpPr>
          <p:cNvPr id="3" name="Subtitle 2">
            <a:extLst>
              <a:ext uri="{FF2B5EF4-FFF2-40B4-BE49-F238E27FC236}">
                <a16:creationId xmlns:a16="http://schemas.microsoft.com/office/drawing/2014/main" id="{338A5334-1ADD-4D72-814B-08C4B0621609}"/>
              </a:ext>
            </a:extLst>
          </p:cNvPr>
          <p:cNvSpPr>
            <a:spLocks noGrp="1"/>
          </p:cNvSpPr>
          <p:nvPr>
            <p:ph type="subTitle" idx="1"/>
          </p:nvPr>
        </p:nvSpPr>
        <p:spPr>
          <a:xfrm>
            <a:off x="5214581" y="2438400"/>
            <a:ext cx="6422848" cy="3785419"/>
          </a:xfrm>
        </p:spPr>
        <p:txBody>
          <a:bodyPr vert="horz" lIns="91440" tIns="45720" rIns="91440" bIns="45720" rtlCol="0">
            <a:normAutofit/>
          </a:bodyPr>
          <a:lstStyle/>
          <a:p>
            <a:pPr marL="457200" indent="-228600" algn="l">
              <a:buFont typeface="Arial" panose="020B0604020202020204" pitchFamily="34" charset="0"/>
              <a:buChar char="•"/>
            </a:pPr>
            <a:r>
              <a:rPr lang="en-US" sz="2000" dirty="0" smtClean="0"/>
              <a:t>Internship Completion Certificate</a:t>
            </a:r>
          </a:p>
          <a:p>
            <a:pPr marL="457200" indent="-228600" algn="l">
              <a:buFont typeface="Arial" panose="020B0604020202020204" pitchFamily="34" charset="0"/>
              <a:buChar char="•"/>
            </a:pPr>
            <a:r>
              <a:rPr lang="en-US" sz="2000" dirty="0"/>
              <a:t>About the </a:t>
            </a:r>
            <a:r>
              <a:rPr lang="en-US" sz="2000" dirty="0" smtClean="0"/>
              <a:t>company</a:t>
            </a:r>
            <a:endParaRPr lang="en-US" sz="2000" dirty="0"/>
          </a:p>
          <a:p>
            <a:pPr marL="457200" indent="-228600" algn="l">
              <a:buFont typeface="Arial" panose="020B0604020202020204" pitchFamily="34" charset="0"/>
              <a:buChar char="•"/>
            </a:pPr>
            <a:r>
              <a:rPr lang="en-US" sz="2000" dirty="0"/>
              <a:t>Objective</a:t>
            </a:r>
          </a:p>
          <a:p>
            <a:pPr marL="457200" indent="-228600" algn="l">
              <a:buFont typeface="Arial" panose="020B0604020202020204" pitchFamily="34" charset="0"/>
              <a:buChar char="•"/>
            </a:pPr>
            <a:r>
              <a:rPr lang="en-US" sz="2000" dirty="0"/>
              <a:t>Problem Statement</a:t>
            </a:r>
          </a:p>
          <a:p>
            <a:pPr marL="457200" indent="-228600" algn="l">
              <a:buFont typeface="Arial" panose="020B0604020202020204" pitchFamily="34" charset="0"/>
              <a:buChar char="•"/>
            </a:pPr>
            <a:r>
              <a:rPr lang="en-US" sz="2000" dirty="0"/>
              <a:t>Solution</a:t>
            </a:r>
          </a:p>
          <a:p>
            <a:pPr marL="457200" indent="-228600" algn="l">
              <a:buFont typeface="Arial" panose="020B0604020202020204" pitchFamily="34" charset="0"/>
              <a:buChar char="•"/>
            </a:pPr>
            <a:r>
              <a:rPr lang="en-US" sz="2000" dirty="0" smtClean="0"/>
              <a:t>Boot Camp </a:t>
            </a:r>
            <a:r>
              <a:rPr lang="en-US" sz="2000" dirty="0"/>
              <a:t>I on IAM</a:t>
            </a:r>
          </a:p>
          <a:p>
            <a:pPr marL="457200" indent="-228600" algn="l">
              <a:buFont typeface="Arial" panose="020B0604020202020204" pitchFamily="34" charset="0"/>
              <a:buChar char="•"/>
            </a:pPr>
            <a:r>
              <a:rPr lang="en-US" sz="2000" dirty="0"/>
              <a:t>Boot Camp II on </a:t>
            </a:r>
            <a:r>
              <a:rPr lang="en-US" sz="2000" dirty="0" err="1"/>
              <a:t>SailPoint</a:t>
            </a:r>
            <a:endParaRPr lang="en-US" sz="2000" dirty="0"/>
          </a:p>
          <a:p>
            <a:pPr marL="457200" indent="-228600" algn="l">
              <a:buFont typeface="Arial" panose="020B0604020202020204" pitchFamily="34" charset="0"/>
              <a:buChar char="•"/>
            </a:pPr>
            <a:r>
              <a:rPr lang="en-US" sz="2000" dirty="0"/>
              <a:t>Boot Camp III on Ping Identity</a:t>
            </a:r>
          </a:p>
          <a:p>
            <a:pPr marL="457200" indent="-228600" algn="l">
              <a:buFont typeface="Arial" panose="020B0604020202020204" pitchFamily="34" charset="0"/>
              <a:buChar char="•"/>
            </a:pPr>
            <a:r>
              <a:rPr lang="en-US" sz="2000" dirty="0"/>
              <a:t>Conclusion</a:t>
            </a:r>
          </a:p>
          <a:p>
            <a:pPr marL="457200" indent="-228600" algn="l">
              <a:buFont typeface="Arial" panose="020B0604020202020204" pitchFamily="34" charset="0"/>
              <a:buChar char="•"/>
            </a:pPr>
            <a:endParaRPr lang="en-US" sz="2000" dirty="0"/>
          </a:p>
          <a:p>
            <a:pPr marL="457200"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35787249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C8B3B-F703-4D7D-A6F6-7CCAD47C9425}"/>
              </a:ext>
            </a:extLst>
          </p:cNvPr>
          <p:cNvSpPr>
            <a:spLocks noGrp="1"/>
          </p:cNvSpPr>
          <p:nvPr>
            <p:ph type="ctrTitle"/>
          </p:nvPr>
        </p:nvSpPr>
        <p:spPr>
          <a:xfrm>
            <a:off x="2311147" y="365760"/>
            <a:ext cx="7569706" cy="1288238"/>
          </a:xfrm>
        </p:spPr>
        <p:txBody>
          <a:bodyPr vert="horz" lIns="91440" tIns="45720" rIns="91440" bIns="45720" rtlCol="0" anchor="ctr">
            <a:normAutofit/>
          </a:bodyPr>
          <a:lstStyle/>
          <a:p>
            <a:r>
              <a:rPr lang="en-US" sz="4000" b="1" kern="1200" dirty="0">
                <a:solidFill>
                  <a:schemeClr val="tx1"/>
                </a:solidFill>
                <a:latin typeface="+mj-lt"/>
                <a:ea typeface="+mj-ea"/>
                <a:cs typeface="+mj-cs"/>
              </a:rPr>
              <a:t>Introduction to PingIdentity</a:t>
            </a:r>
          </a:p>
        </p:txBody>
      </p:sp>
      <p:sp>
        <p:nvSpPr>
          <p:cNvPr id="3" name="Subtitle 2">
            <a:extLst>
              <a:ext uri="{FF2B5EF4-FFF2-40B4-BE49-F238E27FC236}">
                <a16:creationId xmlns:a16="http://schemas.microsoft.com/office/drawing/2014/main" id="{92813EB5-F8DE-4FBC-B372-10A17E5D05DA}"/>
              </a:ext>
            </a:extLst>
          </p:cNvPr>
          <p:cNvSpPr>
            <a:spLocks noGrp="1"/>
          </p:cNvSpPr>
          <p:nvPr>
            <p:ph type="subTitle" idx="1"/>
          </p:nvPr>
        </p:nvSpPr>
        <p:spPr>
          <a:xfrm>
            <a:off x="2165569" y="1956816"/>
            <a:ext cx="7860863" cy="4024884"/>
          </a:xfrm>
        </p:spPr>
        <p:txBody>
          <a:bodyPr vert="horz" lIns="91440" tIns="45720" rIns="91440" bIns="45720" rtlCol="0" anchor="t">
            <a:normAutofit/>
          </a:bodyPr>
          <a:lstStyle/>
          <a:p>
            <a:pPr marL="525780" marR="0" indent="-228600" algn="l">
              <a:spcBef>
                <a:spcPts val="600"/>
              </a:spcBef>
              <a:spcAft>
                <a:spcPts val="0"/>
              </a:spcAft>
              <a:buFont typeface="Arial" panose="020B0604020202020204" pitchFamily="34" charset="0"/>
              <a:buChar char="•"/>
            </a:pPr>
            <a:r>
              <a:rPr lang="en-US" sz="1700" dirty="0">
                <a:effectLst/>
              </a:rPr>
              <a:t>PingIdentity is a Commercial off the Shelf (COTS) web access management product provides secure and seamless access to applications on cloud, mobile, SaaS and on-premise applications. It provides Identity Access Management and single Sign-On (SSO) solution to enterprises and organizations across the industries. </a:t>
            </a:r>
            <a:endParaRPr lang="en-US" sz="1700" dirty="0"/>
          </a:p>
          <a:p>
            <a:pPr marL="525780" marR="0" indent="-228600" algn="l">
              <a:spcBef>
                <a:spcPts val="600"/>
              </a:spcBef>
              <a:spcAft>
                <a:spcPts val="0"/>
              </a:spcAft>
              <a:buFont typeface="Arial" panose="020B0604020202020204" pitchFamily="34" charset="0"/>
              <a:buChar char="•"/>
            </a:pPr>
            <a:r>
              <a:rPr lang="en-US" sz="1700" dirty="0">
                <a:effectLst/>
              </a:rPr>
              <a:t>Following products of PingIdentity were used during the Internship tenure:</a:t>
            </a:r>
          </a:p>
          <a:p>
            <a:pPr marR="0" algn="l">
              <a:spcBef>
                <a:spcPts val="0"/>
              </a:spcBef>
              <a:spcAft>
                <a:spcPts val="0"/>
              </a:spcAft>
            </a:pPr>
            <a:r>
              <a:rPr lang="en-US" sz="1700" dirty="0">
                <a:effectLst/>
              </a:rPr>
              <a:t> </a:t>
            </a:r>
          </a:p>
          <a:p>
            <a:pPr marL="1028700" lvl="1" indent="-400050" algn="l">
              <a:spcBef>
                <a:spcPts val="0"/>
              </a:spcBef>
              <a:spcAft>
                <a:spcPts val="1200"/>
              </a:spcAft>
              <a:buSzPct val="99000"/>
              <a:buFont typeface="+mj-lt"/>
              <a:buAutoNum type="romanLcPeriod"/>
            </a:pPr>
            <a:r>
              <a:rPr lang="en-US" sz="1700" dirty="0">
                <a:effectLst/>
              </a:rPr>
              <a:t>PingDirectory: It is </a:t>
            </a:r>
            <a:r>
              <a:rPr lang="en-US" sz="1700" spc="40" dirty="0">
                <a:effectLst/>
              </a:rPr>
              <a:t>a fast, scalable directory used to store identity and profile data of the clients.</a:t>
            </a:r>
            <a:endParaRPr lang="en-US" sz="1700" dirty="0">
              <a:effectLst/>
            </a:endParaRPr>
          </a:p>
          <a:p>
            <a:pPr marL="1028700" lvl="1" indent="-400050" algn="l">
              <a:spcBef>
                <a:spcPts val="0"/>
              </a:spcBef>
              <a:spcAft>
                <a:spcPts val="1200"/>
              </a:spcAft>
              <a:buSzPct val="99000"/>
              <a:buFont typeface="+mj-lt"/>
              <a:buAutoNum type="romanLcPeriod"/>
            </a:pPr>
            <a:r>
              <a:rPr lang="en-US" sz="1700" dirty="0">
                <a:effectLst/>
              </a:rPr>
              <a:t>PingFederate: It is</a:t>
            </a:r>
            <a:r>
              <a:rPr lang="en-US" sz="1700" spc="40" dirty="0">
                <a:effectLst/>
              </a:rPr>
              <a:t> a central authentication solution allowing customers, and partners to securely access all of their web applications from any device.</a:t>
            </a:r>
            <a:endParaRPr lang="en-US" sz="1700" dirty="0">
              <a:effectLst/>
            </a:endParaRPr>
          </a:p>
          <a:p>
            <a:pPr marL="1028700" lvl="1" indent="-400050" algn="l">
              <a:spcBef>
                <a:spcPts val="0"/>
              </a:spcBef>
              <a:spcAft>
                <a:spcPts val="1200"/>
              </a:spcAft>
              <a:buSzPct val="99000"/>
              <a:buFont typeface="+mj-lt"/>
              <a:buAutoNum type="romanLcPeriod"/>
            </a:pPr>
            <a:r>
              <a:rPr lang="en-US" sz="1700" dirty="0">
                <a:effectLst/>
              </a:rPr>
              <a:t>PingAccess: </a:t>
            </a:r>
            <a:r>
              <a:rPr lang="en-US" sz="1700" spc="40" dirty="0">
                <a:effectLst/>
              </a:rPr>
              <a:t>It is a centralized access security solution that provides secure access to web applications</a:t>
            </a:r>
            <a:endParaRPr lang="en-US" sz="1700" dirty="0">
              <a:effectLst/>
            </a:endParaRPr>
          </a:p>
          <a:p>
            <a:pPr marL="468630" marR="0" indent="-228600" algn="l">
              <a:spcBef>
                <a:spcPts val="600"/>
              </a:spcBef>
              <a:spcAft>
                <a:spcPts val="0"/>
              </a:spcAft>
              <a:buFont typeface="Arial" panose="020B0604020202020204" pitchFamily="34" charset="0"/>
              <a:buChar char="•"/>
            </a:pPr>
            <a:endParaRPr lang="en-US" sz="1700" dirty="0">
              <a:effectLst/>
            </a:endParaRPr>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2326249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75BFBF6-BC97-4676-9346-B41F7B6136AB}"/>
              </a:ext>
            </a:extLst>
          </p:cNvPr>
          <p:cNvSpPr>
            <a:spLocks noGrp="1"/>
          </p:cNvSpPr>
          <p:nvPr>
            <p:ph type="title"/>
          </p:nvPr>
        </p:nvSpPr>
        <p:spPr>
          <a:xfrm>
            <a:off x="841248" y="713232"/>
            <a:ext cx="5157216" cy="1197864"/>
          </a:xfrm>
        </p:spPr>
        <p:txBody>
          <a:bodyPr>
            <a:normAutofit/>
          </a:bodyPr>
          <a:lstStyle/>
          <a:p>
            <a:r>
              <a:rPr lang="en-US" sz="4000" b="1" dirty="0"/>
              <a:t>Open Standard Protocols</a:t>
            </a:r>
          </a:p>
        </p:txBody>
      </p:sp>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4F04AD-9395-423E-8385-67B8469C3E81}"/>
              </a:ext>
            </a:extLst>
          </p:cNvPr>
          <p:cNvSpPr>
            <a:spLocks noGrp="1"/>
          </p:cNvSpPr>
          <p:nvPr>
            <p:ph idx="1"/>
          </p:nvPr>
        </p:nvSpPr>
        <p:spPr>
          <a:xfrm>
            <a:off x="841248" y="2048256"/>
            <a:ext cx="5157216" cy="4123944"/>
          </a:xfrm>
        </p:spPr>
        <p:txBody>
          <a:bodyPr anchor="t">
            <a:normAutofit/>
          </a:bodyPr>
          <a:lstStyle/>
          <a:p>
            <a:pPr marL="45720" marR="0" indent="0">
              <a:spcBef>
                <a:spcPts val="0"/>
              </a:spcBef>
              <a:spcAft>
                <a:spcPts val="0"/>
              </a:spcAft>
              <a:buNone/>
            </a:pPr>
            <a:r>
              <a:rPr lang="en-US" sz="2200" dirty="0">
                <a:effectLst/>
                <a:ea typeface="Times New Roman" panose="02020603050405020304" pitchFamily="18" charset="0"/>
              </a:rPr>
              <a:t>The protocols used in PingIdentity are:</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SAML 2.0</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OAuth 2.0</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OpenID Connect</a:t>
            </a:r>
          </a:p>
          <a:p>
            <a:endParaRPr lang="en-US" sz="2200" dirty="0"/>
          </a:p>
        </p:txBody>
      </p:sp>
      <p:graphicFrame>
        <p:nvGraphicFramePr>
          <p:cNvPr id="4" name="Table 3">
            <a:extLst>
              <a:ext uri="{FF2B5EF4-FFF2-40B4-BE49-F238E27FC236}">
                <a16:creationId xmlns:a16="http://schemas.microsoft.com/office/drawing/2014/main" id="{1CD630B3-2305-4472-8EDD-B0848FB5CDB6}"/>
              </a:ext>
            </a:extLst>
          </p:cNvPr>
          <p:cNvGraphicFramePr>
            <a:graphicFrameLocks noGrp="1"/>
          </p:cNvGraphicFramePr>
          <p:nvPr>
            <p:extLst>
              <p:ext uri="{D42A27DB-BD31-4B8C-83A1-F6EECF244321}">
                <p14:modId xmlns:p14="http://schemas.microsoft.com/office/powerpoint/2010/main" val="3601592149"/>
              </p:ext>
            </p:extLst>
          </p:nvPr>
        </p:nvGraphicFramePr>
        <p:xfrm>
          <a:off x="6273209" y="1753787"/>
          <a:ext cx="5741581" cy="4469141"/>
        </p:xfrm>
        <a:graphic>
          <a:graphicData uri="http://schemas.openxmlformats.org/drawingml/2006/table">
            <a:tbl>
              <a:tblPr firstRow="1" firstCol="1" bandRow="1">
                <a:tableStyleId>{93296810-A885-4BE3-A3E7-6D5BEEA58F35}</a:tableStyleId>
              </a:tblPr>
              <a:tblGrid>
                <a:gridCol w="1136450">
                  <a:extLst>
                    <a:ext uri="{9D8B030D-6E8A-4147-A177-3AD203B41FA5}">
                      <a16:colId xmlns:a16="http://schemas.microsoft.com/office/drawing/2014/main" val="4207975611"/>
                    </a:ext>
                  </a:extLst>
                </a:gridCol>
                <a:gridCol w="1607071">
                  <a:extLst>
                    <a:ext uri="{9D8B030D-6E8A-4147-A177-3AD203B41FA5}">
                      <a16:colId xmlns:a16="http://schemas.microsoft.com/office/drawing/2014/main" val="3398854064"/>
                    </a:ext>
                  </a:extLst>
                </a:gridCol>
                <a:gridCol w="1478887">
                  <a:extLst>
                    <a:ext uri="{9D8B030D-6E8A-4147-A177-3AD203B41FA5}">
                      <a16:colId xmlns:a16="http://schemas.microsoft.com/office/drawing/2014/main" val="2783143904"/>
                    </a:ext>
                  </a:extLst>
                </a:gridCol>
                <a:gridCol w="1519173">
                  <a:extLst>
                    <a:ext uri="{9D8B030D-6E8A-4147-A177-3AD203B41FA5}">
                      <a16:colId xmlns:a16="http://schemas.microsoft.com/office/drawing/2014/main" val="3393339474"/>
                    </a:ext>
                  </a:extLst>
                </a:gridCol>
              </a:tblGrid>
              <a:tr h="293319">
                <a:tc>
                  <a:txBody>
                    <a:bodyPr/>
                    <a:lstStyle/>
                    <a:p>
                      <a:pPr marL="0" marR="0" algn="just">
                        <a:lnSpc>
                          <a:spcPct val="115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a:effectLst/>
                        </a:rPr>
                        <a:t>SAML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a:effectLst/>
                        </a:rPr>
                        <a:t>OAuth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dirty="0">
                          <a:effectLst/>
                        </a:rPr>
                        <a:t>OIDC 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044603988"/>
                  </a:ext>
                </a:extLst>
              </a:tr>
              <a:tr h="830187">
                <a:tc>
                  <a:txBody>
                    <a:bodyPr/>
                    <a:lstStyle/>
                    <a:p>
                      <a:pPr marL="0" marR="0" algn="just">
                        <a:lnSpc>
                          <a:spcPct val="115000"/>
                        </a:lnSpc>
                        <a:spcBef>
                          <a:spcPts val="0"/>
                        </a:spcBef>
                        <a:spcAft>
                          <a:spcPts val="0"/>
                        </a:spcAft>
                      </a:pPr>
                      <a:r>
                        <a:rPr lang="en-US" sz="1200">
                          <a:effectLst/>
                        </a:rPr>
                        <a:t>Acronym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Security Assertion Mark-up Language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OpenID Connect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486169669"/>
                  </a:ext>
                </a:extLst>
              </a:tr>
              <a:tr h="830187">
                <a:tc>
                  <a:txBody>
                    <a:bodyPr/>
                    <a:lstStyle/>
                    <a:p>
                      <a:pPr marL="0" marR="0" algn="just">
                        <a:lnSpc>
                          <a:spcPct val="115000"/>
                        </a:lnSpc>
                        <a:spcBef>
                          <a:spcPts val="0"/>
                        </a:spcBef>
                        <a:spcAft>
                          <a:spcPts val="0"/>
                        </a:spcAft>
                      </a:pPr>
                      <a:r>
                        <a:rPr lang="en-US" sz="1200" dirty="0">
                          <a:effectLst/>
                        </a:rPr>
                        <a:t>What is it?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authentication &amp;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authentication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844141543"/>
                  </a:ext>
                </a:extLst>
              </a:tr>
              <a:tr h="1098623">
                <a:tc>
                  <a:txBody>
                    <a:bodyPr/>
                    <a:lstStyle/>
                    <a:p>
                      <a:pPr marL="0" marR="0" algn="just">
                        <a:lnSpc>
                          <a:spcPct val="115000"/>
                        </a:lnSpc>
                        <a:spcBef>
                          <a:spcPts val="0"/>
                        </a:spcBef>
                        <a:spcAft>
                          <a:spcPts val="0"/>
                        </a:spcAft>
                      </a:pPr>
                      <a:r>
                        <a:rPr lang="en-US" sz="1200">
                          <a:effectLst/>
                        </a:rPr>
                        <a:t>History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OASIS in 2001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Twitter and Google in 2006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OpenID foundation in 2014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41017059"/>
                  </a:ext>
                </a:extLst>
              </a:tr>
              <a:tr h="830187">
                <a:tc>
                  <a:txBody>
                    <a:bodyPr/>
                    <a:lstStyle/>
                    <a:p>
                      <a:pPr marL="0" marR="0" algn="just">
                        <a:lnSpc>
                          <a:spcPct val="115000"/>
                        </a:lnSpc>
                        <a:spcBef>
                          <a:spcPts val="0"/>
                        </a:spcBef>
                        <a:spcAft>
                          <a:spcPts val="0"/>
                        </a:spcAft>
                      </a:pPr>
                      <a:r>
                        <a:rPr lang="en-US" sz="1200">
                          <a:effectLst/>
                        </a:rPr>
                        <a:t>Application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SSO For enterprise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API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SSO for consumer application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331416821"/>
                  </a:ext>
                </a:extLst>
              </a:tr>
              <a:tr h="293319">
                <a:tc>
                  <a:txBody>
                    <a:bodyPr/>
                    <a:lstStyle/>
                    <a:p>
                      <a:pPr marL="0" marR="0" algn="just">
                        <a:lnSpc>
                          <a:spcPct val="115000"/>
                        </a:lnSpc>
                        <a:spcBef>
                          <a:spcPts val="0"/>
                        </a:spcBef>
                        <a:spcAft>
                          <a:spcPts val="0"/>
                        </a:spcAft>
                      </a:pPr>
                      <a:r>
                        <a:rPr lang="en-US" sz="1200">
                          <a:effectLst/>
                        </a:rPr>
                        <a:t>Format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XML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JSON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JSON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593611080"/>
                  </a:ext>
                </a:extLst>
              </a:tr>
              <a:tr h="293319">
                <a:tc>
                  <a:txBody>
                    <a:bodyPr/>
                    <a:lstStyle/>
                    <a:p>
                      <a:pPr marL="0" marR="0" algn="just">
                        <a:lnSpc>
                          <a:spcPct val="115000"/>
                        </a:lnSpc>
                        <a:spcBef>
                          <a:spcPts val="0"/>
                        </a:spcBef>
                        <a:spcAft>
                          <a:spcPts val="0"/>
                        </a:spcAft>
                      </a:pPr>
                      <a:r>
                        <a:rPr lang="en-US" sz="1200">
                          <a:effectLst/>
                        </a:rPr>
                        <a:t>Protocols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HTTP, SOAP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HTTP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dirty="0">
                          <a:effectLst/>
                        </a:rPr>
                        <a:t>HTTP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348381892"/>
                  </a:ext>
                </a:extLst>
              </a:tr>
            </a:tbl>
          </a:graphicData>
        </a:graphic>
      </p:graphicFrame>
    </p:spTree>
    <p:extLst>
      <p:ext uri="{BB962C8B-B14F-4D97-AF65-F5344CB8AC3E}">
        <p14:creationId xmlns:p14="http://schemas.microsoft.com/office/powerpoint/2010/main" val="7231688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AFB67-E1EA-4C15-9EE5-D07BB3A44D17}"/>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Introduction to PingDirectory</a:t>
            </a:r>
          </a:p>
        </p:txBody>
      </p:sp>
      <p:pic>
        <p:nvPicPr>
          <p:cNvPr id="4" name="Picture 3" descr="Diagram&#10;&#10;Description automatically generated">
            <a:extLst>
              <a:ext uri="{FF2B5EF4-FFF2-40B4-BE49-F238E27FC236}">
                <a16:creationId xmlns:a16="http://schemas.microsoft.com/office/drawing/2014/main" id="{9E2B1A91-C94E-48C4-A9A3-A25776C9EEB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109502" y="1263302"/>
            <a:ext cx="3615776" cy="4343274"/>
          </a:xfrm>
          <a:prstGeom prst="rect">
            <a:avLst/>
          </a:prstGeom>
        </p:spPr>
      </p:pic>
      <p:graphicFrame>
        <p:nvGraphicFramePr>
          <p:cNvPr id="8" name="Content Placeholder 2">
            <a:extLst>
              <a:ext uri="{FF2B5EF4-FFF2-40B4-BE49-F238E27FC236}">
                <a16:creationId xmlns:a16="http://schemas.microsoft.com/office/drawing/2014/main" id="{A099A175-BDC8-EF14-EB34-3A1CCBD1F8E2}"/>
              </a:ext>
            </a:extLst>
          </p:cNvPr>
          <p:cNvGraphicFramePr>
            <a:graphicFrameLocks noGrp="1"/>
          </p:cNvGraphicFramePr>
          <p:nvPr>
            <p:ph idx="1"/>
            <p:extLst>
              <p:ext uri="{D42A27DB-BD31-4B8C-83A1-F6EECF244321}">
                <p14:modId xmlns:p14="http://schemas.microsoft.com/office/powerpoint/2010/main" val="2668239131"/>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8232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DDC7BA-6B85-4595-800C-BFBF1FABBD5C}"/>
              </a:ext>
            </a:extLst>
          </p:cNvPr>
          <p:cNvSpPr>
            <a:spLocks noGrp="1"/>
          </p:cNvSpPr>
          <p:nvPr>
            <p:ph type="title"/>
          </p:nvPr>
        </p:nvSpPr>
        <p:spPr>
          <a:xfrm>
            <a:off x="841248" y="256032"/>
            <a:ext cx="10506456" cy="1014984"/>
          </a:xfrm>
        </p:spPr>
        <p:txBody>
          <a:bodyPr anchor="b">
            <a:normAutofit/>
          </a:bodyPr>
          <a:lstStyle/>
          <a:p>
            <a:r>
              <a:rPr lang="en-US" sz="4000" b="1" dirty="0"/>
              <a:t>Use Case on PingDirectory</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0" name="Content Placeholder 7">
            <a:extLst>
              <a:ext uri="{FF2B5EF4-FFF2-40B4-BE49-F238E27FC236}">
                <a16:creationId xmlns:a16="http://schemas.microsoft.com/office/drawing/2014/main" id="{66DC4F0B-65BB-B0E0-D647-C379FBF52584}"/>
              </a:ext>
            </a:extLst>
          </p:cNvPr>
          <p:cNvGraphicFramePr>
            <a:graphicFrameLocks noGrp="1"/>
          </p:cNvGraphicFramePr>
          <p:nvPr>
            <p:ph idx="1"/>
            <p:extLst>
              <p:ext uri="{D42A27DB-BD31-4B8C-83A1-F6EECF244321}">
                <p14:modId xmlns:p14="http://schemas.microsoft.com/office/powerpoint/2010/main" val="174005913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7341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94722-62BA-452F-90AF-CD442E88F7AB}"/>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Introduction to PingFederate</a:t>
            </a:r>
            <a:r>
              <a:rPr lang="en-US" sz="4000" dirty="0">
                <a:solidFill>
                  <a:srgbClr val="FFFFFF"/>
                </a:solidFill>
              </a:rPr>
              <a:t>	</a:t>
            </a:r>
          </a:p>
        </p:txBody>
      </p:sp>
      <p:pic>
        <p:nvPicPr>
          <p:cNvPr id="4" name="Picture 3">
            <a:extLst>
              <a:ext uri="{FF2B5EF4-FFF2-40B4-BE49-F238E27FC236}">
                <a16:creationId xmlns:a16="http://schemas.microsoft.com/office/drawing/2014/main" id="{D3C3C6B9-E726-48BE-BBAE-93EB16B770DB}"/>
              </a:ext>
            </a:extLst>
          </p:cNvPr>
          <p:cNvPicPr/>
          <p:nvPr/>
        </p:nvPicPr>
        <p:blipFill>
          <a:blip r:embed="rId2">
            <a:extLst>
              <a:ext uri="{28A0092B-C50C-407E-A947-70E740481C1C}">
                <a14:useLocalDpi xmlns:a14="http://schemas.microsoft.com/office/drawing/2010/main" val="0"/>
              </a:ext>
            </a:extLst>
          </a:blip>
          <a:stretch>
            <a:fillRect/>
          </a:stretch>
        </p:blipFill>
        <p:spPr>
          <a:xfrm>
            <a:off x="8109502" y="1342476"/>
            <a:ext cx="3615776" cy="4184926"/>
          </a:xfrm>
          <a:prstGeom prst="rect">
            <a:avLst/>
          </a:prstGeom>
        </p:spPr>
      </p:pic>
      <p:graphicFrame>
        <p:nvGraphicFramePr>
          <p:cNvPr id="14" name="Content Placeholder 2">
            <a:extLst>
              <a:ext uri="{FF2B5EF4-FFF2-40B4-BE49-F238E27FC236}">
                <a16:creationId xmlns:a16="http://schemas.microsoft.com/office/drawing/2014/main" id="{40285649-3917-4F0F-A00F-CB1DCD31B24D}"/>
              </a:ext>
            </a:extLst>
          </p:cNvPr>
          <p:cNvGraphicFramePr>
            <a:graphicFrameLocks/>
          </p:cNvGraphicFramePr>
          <p:nvPr>
            <p:extLst>
              <p:ext uri="{D42A27DB-BD31-4B8C-83A1-F6EECF244321}">
                <p14:modId xmlns:p14="http://schemas.microsoft.com/office/powerpoint/2010/main" val="4177123710"/>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074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16602-5C8A-4B7C-BB2A-4FB2AD3A105E}"/>
              </a:ext>
            </a:extLst>
          </p:cNvPr>
          <p:cNvSpPr>
            <a:spLocks noGrp="1"/>
          </p:cNvSpPr>
          <p:nvPr>
            <p:ph type="title"/>
          </p:nvPr>
        </p:nvSpPr>
        <p:spPr>
          <a:xfrm>
            <a:off x="572493" y="238539"/>
            <a:ext cx="11018520" cy="1434415"/>
          </a:xfrm>
        </p:spPr>
        <p:txBody>
          <a:bodyPr anchor="b">
            <a:normAutofit/>
          </a:bodyPr>
          <a:lstStyle/>
          <a:p>
            <a:r>
              <a:rPr lang="en-US" sz="5400" b="1"/>
              <a:t>Supported Standards in PingFederate</a:t>
            </a:r>
          </a:p>
        </p:txBody>
      </p:sp>
      <p:sp>
        <p:nvSpPr>
          <p:cNvPr id="2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A7ED07-5ACA-4367-8DB3-5D861BC61E02}"/>
              </a:ext>
            </a:extLst>
          </p:cNvPr>
          <p:cNvSpPr>
            <a:spLocks noGrp="1"/>
          </p:cNvSpPr>
          <p:nvPr>
            <p:ph idx="1"/>
          </p:nvPr>
        </p:nvSpPr>
        <p:spPr>
          <a:xfrm>
            <a:off x="572493" y="2369267"/>
            <a:ext cx="6713552" cy="4119172"/>
          </a:xfrm>
        </p:spPr>
        <p:txBody>
          <a:bodyPr anchor="t">
            <a:normAutofit/>
          </a:bodyPr>
          <a:lstStyle/>
          <a:p>
            <a:r>
              <a:rPr lang="en-US" sz="1800" dirty="0">
                <a:effectLst/>
                <a:ea typeface="Times New Roman" panose="02020603050405020304" pitchFamily="18" charset="0"/>
              </a:rPr>
              <a:t>SAML 2.0 is extensively used by the clients and customer of PingFederate to provide the solutions of Single Sign-On and federated identity management.</a:t>
            </a:r>
          </a:p>
          <a:p>
            <a:r>
              <a:rPr lang="en-US" sz="1800" dirty="0">
                <a:effectLst/>
                <a:ea typeface="Times New Roman" panose="02020603050405020304" pitchFamily="18" charset="0"/>
              </a:rPr>
              <a:t>SAML protocol has three primary components:</a:t>
            </a:r>
          </a:p>
          <a:p>
            <a:pPr marL="800100" lvl="1" indent="-342900">
              <a:lnSpc>
                <a:spcPct val="100000"/>
              </a:lnSpc>
              <a:spcBef>
                <a:spcPts val="0"/>
              </a:spcBef>
              <a:buFont typeface="+mj-lt"/>
              <a:buAutoNum type="alphaLcPeriod"/>
            </a:pPr>
            <a:r>
              <a:rPr lang="en-US" sz="1800" dirty="0">
                <a:effectLst/>
                <a:ea typeface="Times New Roman" panose="02020603050405020304" pitchFamily="18" charset="0"/>
              </a:rPr>
              <a:t>User Agent: Generally, it is user’s browser. </a:t>
            </a:r>
          </a:p>
          <a:p>
            <a:pPr marL="800100" lvl="1" indent="-342900">
              <a:lnSpc>
                <a:spcPct val="100000"/>
              </a:lnSpc>
              <a:spcBef>
                <a:spcPts val="0"/>
              </a:spcBef>
              <a:buFont typeface="+mj-lt"/>
              <a:buAutoNum type="alphaLcPeriod"/>
            </a:pPr>
            <a:r>
              <a:rPr lang="en-US" sz="1800" dirty="0">
                <a:effectLst/>
                <a:ea typeface="Times New Roman" panose="02020603050405020304" pitchFamily="18" charset="0"/>
              </a:rPr>
              <a:t>Identity Provider (IdP): </a:t>
            </a:r>
            <a:r>
              <a:rPr lang="en-US" sz="1800" spc="15" dirty="0">
                <a:effectLst/>
                <a:ea typeface="Times New Roman" panose="02020603050405020304" pitchFamily="18" charset="0"/>
              </a:rPr>
              <a:t>It is a centralized system where user credentials are stored. It is a system which authenticates user credentials. </a:t>
            </a:r>
          </a:p>
          <a:p>
            <a:pPr marL="800100" lvl="1" indent="-342900">
              <a:lnSpc>
                <a:spcPct val="100000"/>
              </a:lnSpc>
              <a:spcBef>
                <a:spcPts val="0"/>
              </a:spcBef>
              <a:buFont typeface="+mj-lt"/>
              <a:buAutoNum type="alphaLcPeriod"/>
            </a:pPr>
            <a:r>
              <a:rPr lang="en-US" sz="1800" dirty="0">
                <a:effectLst/>
                <a:ea typeface="Times New Roman" panose="02020603050405020304" pitchFamily="18" charset="0"/>
              </a:rPr>
              <a:t>Service Provider (SP): </a:t>
            </a:r>
            <a:r>
              <a:rPr lang="en-US" sz="1800" spc="15" dirty="0">
                <a:effectLst/>
                <a:ea typeface="Times New Roman" panose="02020603050405020304" pitchFamily="18" charset="0"/>
              </a:rPr>
              <a:t>It provides services to end user. </a:t>
            </a:r>
            <a:endParaRPr lang="en-US" sz="1800" dirty="0">
              <a:effectLst/>
              <a:latin typeface="Times New Roman" panose="02020603050405020304" pitchFamily="18" charset="0"/>
              <a:ea typeface="Times New Roman" panose="02020603050405020304" pitchFamily="18" charset="0"/>
            </a:endParaRPr>
          </a:p>
          <a:p>
            <a:endParaRPr lang="en-US" sz="1800" dirty="0"/>
          </a:p>
        </p:txBody>
      </p:sp>
      <p:pic>
        <p:nvPicPr>
          <p:cNvPr id="6" name="Picture 5" descr="Diagram&#10;&#10;Description automatically generated">
            <a:extLst>
              <a:ext uri="{FF2B5EF4-FFF2-40B4-BE49-F238E27FC236}">
                <a16:creationId xmlns:a16="http://schemas.microsoft.com/office/drawing/2014/main" id="{146DFE62-EBAD-469B-BF71-25AA86DA1AF1}"/>
              </a:ext>
            </a:extLst>
          </p:cNvPr>
          <p:cNvPicPr/>
          <p:nvPr/>
        </p:nvPicPr>
        <p:blipFill rotWithShape="1">
          <a:blip r:embed="rId2" cstate="print">
            <a:extLst>
              <a:ext uri="{28A0092B-C50C-407E-A947-70E740481C1C}">
                <a14:useLocalDpi xmlns:a14="http://schemas.microsoft.com/office/drawing/2010/main" val="0"/>
              </a:ext>
            </a:extLst>
          </a:blip>
          <a:srcRect l="-178" t="1" r="1077" b="3"/>
          <a:stretch/>
        </p:blipFill>
        <p:spPr>
          <a:xfrm>
            <a:off x="7409336" y="2369267"/>
            <a:ext cx="4282656" cy="3610293"/>
          </a:xfrm>
          <a:prstGeom prst="rect">
            <a:avLst/>
          </a:prstGeom>
        </p:spPr>
      </p:pic>
    </p:spTree>
    <p:extLst>
      <p:ext uri="{BB962C8B-B14F-4D97-AF65-F5344CB8AC3E}">
        <p14:creationId xmlns:p14="http://schemas.microsoft.com/office/powerpoint/2010/main" val="3551666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9D2268A-D939-4E78-91B6-6C7E464067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Background pattern&#10;&#10;Description automatically generated">
            <a:extLst>
              <a:ext uri="{FF2B5EF4-FFF2-40B4-BE49-F238E27FC236}">
                <a16:creationId xmlns:a16="http://schemas.microsoft.com/office/drawing/2014/main" id="{22B34853-7387-A1EA-5E67-767EE38ED0F5}"/>
              </a:ext>
            </a:extLst>
          </p:cNvPr>
          <p:cNvPicPr>
            <a:picLocks noChangeAspect="1"/>
          </p:cNvPicPr>
          <p:nvPr/>
        </p:nvPicPr>
        <p:blipFill rotWithShape="1">
          <a:blip r:embed="rId2">
            <a:alphaModFix amt="40000"/>
          </a:blip>
          <a:srcRect t="3998" b="14774"/>
          <a:stretch/>
        </p:blipFill>
        <p:spPr>
          <a:xfrm>
            <a:off x="20" y="10"/>
            <a:ext cx="12191980" cy="6857990"/>
          </a:xfrm>
          <a:prstGeom prst="rect">
            <a:avLst/>
          </a:prstGeom>
        </p:spPr>
      </p:pic>
      <p:sp>
        <p:nvSpPr>
          <p:cNvPr id="2" name="Title 1">
            <a:extLst>
              <a:ext uri="{FF2B5EF4-FFF2-40B4-BE49-F238E27FC236}">
                <a16:creationId xmlns:a16="http://schemas.microsoft.com/office/drawing/2014/main" id="{841DDDCA-AF4E-4302-A7A4-F881188423F1}"/>
              </a:ext>
            </a:extLst>
          </p:cNvPr>
          <p:cNvSpPr>
            <a:spLocks noGrp="1"/>
          </p:cNvSpPr>
          <p:nvPr>
            <p:ph type="title"/>
          </p:nvPr>
        </p:nvSpPr>
        <p:spPr>
          <a:xfrm>
            <a:off x="640080" y="853673"/>
            <a:ext cx="4023360" cy="5004794"/>
          </a:xfrm>
        </p:spPr>
        <p:txBody>
          <a:bodyPr>
            <a:normAutofit/>
          </a:bodyPr>
          <a:lstStyle/>
          <a:p>
            <a:r>
              <a:rPr lang="en-US" sz="4000" b="1" dirty="0">
                <a:solidFill>
                  <a:srgbClr val="FFFFFF"/>
                </a:solidFill>
              </a:rPr>
              <a:t>Use Case I </a:t>
            </a:r>
            <a:br>
              <a:rPr lang="en-US" sz="4000" b="1" dirty="0">
                <a:solidFill>
                  <a:srgbClr val="FFFFFF"/>
                </a:solidFill>
              </a:rPr>
            </a:br>
            <a:r>
              <a:rPr lang="en-US" sz="4000" b="1" dirty="0">
                <a:solidFill>
                  <a:srgbClr val="FFFFFF"/>
                </a:solidFill>
              </a:rPr>
              <a:t>      on </a:t>
            </a:r>
            <a:br>
              <a:rPr lang="en-US" sz="4000" b="1" dirty="0">
                <a:solidFill>
                  <a:srgbClr val="FFFFFF"/>
                </a:solidFill>
              </a:rPr>
            </a:br>
            <a:r>
              <a:rPr lang="en-US" sz="4000" b="1" dirty="0">
                <a:solidFill>
                  <a:srgbClr val="FFFFFF"/>
                </a:solidFill>
              </a:rPr>
              <a:t>PingFederate</a:t>
            </a:r>
          </a:p>
        </p:txBody>
      </p:sp>
      <p:sp>
        <p:nvSpPr>
          <p:cNvPr id="30"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3CB337FC-AA36-E67E-8373-5E1514CD52DB}"/>
              </a:ext>
            </a:extLst>
          </p:cNvPr>
          <p:cNvGraphicFramePr>
            <a:graphicFrameLocks noGrp="1"/>
          </p:cNvGraphicFramePr>
          <p:nvPr>
            <p:ph idx="1"/>
            <p:extLst>
              <p:ext uri="{D42A27DB-BD31-4B8C-83A1-F6EECF244321}">
                <p14:modId xmlns:p14="http://schemas.microsoft.com/office/powerpoint/2010/main" val="1993361386"/>
              </p:ext>
            </p:extLst>
          </p:nvPr>
        </p:nvGraphicFramePr>
        <p:xfrm>
          <a:off x="5599083" y="853673"/>
          <a:ext cx="5715000" cy="5004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02542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3A2F228-D665-4E65-B5D2-0504765E046D}"/>
              </a:ext>
            </a:extLst>
          </p:cNvPr>
          <p:cNvSpPr>
            <a:spLocks noGrp="1"/>
          </p:cNvSpPr>
          <p:nvPr>
            <p:ph type="title"/>
          </p:nvPr>
        </p:nvSpPr>
        <p:spPr>
          <a:xfrm>
            <a:off x="1143000" y="990599"/>
            <a:ext cx="9906000" cy="685800"/>
          </a:xfrm>
        </p:spPr>
        <p:txBody>
          <a:bodyPr anchor="t">
            <a:normAutofit/>
          </a:bodyPr>
          <a:lstStyle/>
          <a:p>
            <a:r>
              <a:rPr lang="en-US" sz="4000" b="1" dirty="0"/>
              <a:t>Use Case II on PingFederate</a:t>
            </a:r>
          </a:p>
        </p:txBody>
      </p:sp>
      <p:graphicFrame>
        <p:nvGraphicFramePr>
          <p:cNvPr id="5" name="Content Placeholder 2">
            <a:extLst>
              <a:ext uri="{FF2B5EF4-FFF2-40B4-BE49-F238E27FC236}">
                <a16:creationId xmlns:a16="http://schemas.microsoft.com/office/drawing/2014/main" id="{183D04C0-C9FD-86C8-900A-B9A486C04E9F}"/>
              </a:ext>
            </a:extLst>
          </p:cNvPr>
          <p:cNvGraphicFramePr>
            <a:graphicFrameLocks noGrp="1"/>
          </p:cNvGraphicFramePr>
          <p:nvPr>
            <p:ph idx="1"/>
            <p:extLst>
              <p:ext uri="{D42A27DB-BD31-4B8C-83A1-F6EECF244321}">
                <p14:modId xmlns:p14="http://schemas.microsoft.com/office/powerpoint/2010/main" val="1462165990"/>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76693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DA84D-14A1-4A1E-8E76-70EF65D85BBC}"/>
              </a:ext>
            </a:extLst>
          </p:cNvPr>
          <p:cNvSpPr>
            <a:spLocks noGrp="1"/>
          </p:cNvSpPr>
          <p:nvPr>
            <p:ph type="title"/>
          </p:nvPr>
        </p:nvSpPr>
        <p:spPr>
          <a:xfrm>
            <a:off x="572493" y="238539"/>
            <a:ext cx="11018520" cy="1434415"/>
          </a:xfrm>
        </p:spPr>
        <p:txBody>
          <a:bodyPr anchor="b">
            <a:normAutofit/>
          </a:bodyPr>
          <a:lstStyle/>
          <a:p>
            <a:r>
              <a:rPr lang="en-US" sz="5400"/>
              <a:t>Introduction to PingAccess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AFCDFA-E8D4-4820-95CF-806C8ABC2E0C}"/>
              </a:ext>
            </a:extLst>
          </p:cNvPr>
          <p:cNvSpPr>
            <a:spLocks noGrp="1"/>
          </p:cNvSpPr>
          <p:nvPr>
            <p:ph idx="1"/>
          </p:nvPr>
        </p:nvSpPr>
        <p:spPr>
          <a:xfrm>
            <a:off x="572493" y="2347763"/>
            <a:ext cx="6713552" cy="4119172"/>
          </a:xfrm>
        </p:spPr>
        <p:txBody>
          <a:bodyPr anchor="t">
            <a:normAutofit/>
          </a:bodyPr>
          <a:lstStyle/>
          <a:p>
            <a:pPr marL="342900" marR="0" lvl="0" indent="-342900" fontAlgn="base">
              <a:spcBef>
                <a:spcPts val="0"/>
              </a:spcBef>
              <a:spcAft>
                <a:spcPts val="800"/>
              </a:spcAft>
              <a:buClr>
                <a:srgbClr val="000000"/>
              </a:buClr>
              <a:buSzPts val="1200"/>
              <a:buFont typeface="Arial" panose="020B0604020202020204" pitchFamily="34" charset="0"/>
              <a:buChar char="•"/>
            </a:pPr>
            <a:r>
              <a:rPr lang="en-US" sz="1800" u="none" strike="noStrike" dirty="0">
                <a:effectLst/>
                <a:uFill>
                  <a:solidFill>
                    <a:srgbClr val="000000"/>
                  </a:solidFill>
                </a:uFill>
                <a:ea typeface="Arial" panose="020B0604020202020204" pitchFamily="34" charset="0"/>
                <a:cs typeface="Arial Unicode MS"/>
              </a:rPr>
              <a:t>Ping Access is a Web Access Management Solution.</a:t>
            </a:r>
            <a:endParaRPr lang="en-US" sz="1800" dirty="0">
              <a:uFill>
                <a:solidFill>
                  <a:srgbClr val="000000"/>
                </a:solidFill>
              </a:uFill>
              <a:ea typeface="Arial" panose="020B0604020202020204" pitchFamily="34" charset="0"/>
            </a:endParaRPr>
          </a:p>
          <a:p>
            <a:pPr marL="342900" marR="0" lvl="0" indent="-342900" fontAlgn="base">
              <a:spcBef>
                <a:spcPts val="0"/>
              </a:spcBef>
              <a:spcAft>
                <a:spcPts val="800"/>
              </a:spcAft>
              <a:buClr>
                <a:srgbClr val="000000"/>
              </a:buClr>
              <a:buSzPts val="1200"/>
              <a:buFont typeface="Arial" panose="020B0604020202020204" pitchFamily="34" charset="0"/>
              <a:buChar char="•"/>
            </a:pPr>
            <a:r>
              <a:rPr lang="en-US" sz="1800" u="none" strike="noStrike" dirty="0">
                <a:effectLst/>
                <a:uFill>
                  <a:solidFill>
                    <a:srgbClr val="000000"/>
                  </a:solidFill>
                </a:uFill>
                <a:ea typeface="Arial" panose="020B0604020202020204" pitchFamily="34" charset="0"/>
                <a:cs typeface="Arial Unicode MS"/>
              </a:rPr>
              <a:t>Ping Access is used to protect websites, APIs, and other web resources using rules and other authentication criteria. It allows both internal and external users to access web applications securely.</a:t>
            </a:r>
          </a:p>
          <a:p>
            <a:pPr marL="342900" marR="0" lvl="0" indent="-342900" fontAlgn="base">
              <a:spcBef>
                <a:spcPts val="0"/>
              </a:spcBef>
              <a:spcAft>
                <a:spcPts val="0"/>
              </a:spcAft>
              <a:buClr>
                <a:srgbClr val="000000"/>
              </a:buClr>
              <a:buSzPts val="1200"/>
              <a:buFont typeface="Arial" panose="020B0604020202020204" pitchFamily="34" charset="0"/>
              <a:buChar char="•"/>
            </a:pPr>
            <a:r>
              <a:rPr lang="en-US" sz="1800" dirty="0">
                <a:effectLst/>
                <a:ea typeface="Calibri" panose="020F0502020204030204" pitchFamily="34" charset="0"/>
              </a:rPr>
              <a:t>Some Applications that don’t support SAML or may need granular access control. For that purpose, Ping Access is required</a:t>
            </a:r>
            <a:endParaRPr lang="en-US" sz="1800" dirty="0">
              <a:uFill>
                <a:solidFill>
                  <a:srgbClr val="000000"/>
                </a:solidFill>
              </a:uFill>
              <a:ea typeface="Calibri" panose="020F0502020204030204" pitchFamily="34" charset="0"/>
            </a:endParaRPr>
          </a:p>
          <a:p>
            <a:pPr marL="342900" marR="0" lvl="0" indent="-342900" fontAlgn="base">
              <a:spcBef>
                <a:spcPts val="0"/>
              </a:spcBef>
              <a:spcAft>
                <a:spcPts val="0"/>
              </a:spcAft>
              <a:buClr>
                <a:srgbClr val="000000"/>
              </a:buClr>
              <a:buSzPts val="1200"/>
              <a:buFont typeface="Arial" panose="020B0604020202020204" pitchFamily="34" charset="0"/>
              <a:buChar char="•"/>
            </a:pPr>
            <a:endParaRPr lang="en-US" sz="2200" u="none" strike="noStrike" dirty="0">
              <a:effectLst/>
              <a:uFill>
                <a:solidFill>
                  <a:srgbClr val="000000"/>
                </a:solidFill>
              </a:uFill>
              <a:ea typeface="Arial" panose="020B0604020202020204" pitchFamily="34" charset="0"/>
            </a:endParaRPr>
          </a:p>
          <a:p>
            <a:pPr marL="0" indent="0">
              <a:buNone/>
            </a:pPr>
            <a:endParaRPr lang="en-US" sz="2200" dirty="0"/>
          </a:p>
        </p:txBody>
      </p:sp>
      <p:pic>
        <p:nvPicPr>
          <p:cNvPr id="4" name="Picture 3" descr="Diagram&#10;&#10;Description automatically generated">
            <a:extLst>
              <a:ext uri="{FF2B5EF4-FFF2-40B4-BE49-F238E27FC236}">
                <a16:creationId xmlns:a16="http://schemas.microsoft.com/office/drawing/2014/main" id="{A4755E18-3985-4CA1-830E-230B56229E83}"/>
              </a:ext>
            </a:extLst>
          </p:cNvPr>
          <p:cNvPicPr/>
          <p:nvPr/>
        </p:nvPicPr>
        <p:blipFill rotWithShape="1">
          <a:blip r:embed="rId2">
            <a:extLst>
              <a:ext uri="{28A0092B-C50C-407E-A947-70E740481C1C}">
                <a14:useLocalDpi xmlns:a14="http://schemas.microsoft.com/office/drawing/2010/main" val="0"/>
              </a:ext>
            </a:extLst>
          </a:blip>
          <a:srcRect l="3167" t="1191" r="1823" b="3265"/>
          <a:stretch/>
        </p:blipFill>
        <p:spPr>
          <a:xfrm>
            <a:off x="7577623" y="2347763"/>
            <a:ext cx="4319751" cy="2922196"/>
          </a:xfrm>
          <a:prstGeom prst="rect">
            <a:avLst/>
          </a:prstGeom>
        </p:spPr>
      </p:pic>
    </p:spTree>
    <p:extLst>
      <p:ext uri="{BB962C8B-B14F-4D97-AF65-F5344CB8AC3E}">
        <p14:creationId xmlns:p14="http://schemas.microsoft.com/office/powerpoint/2010/main" val="1940338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4CE6-958C-4C07-A31F-26C3654FB014}"/>
              </a:ext>
            </a:extLst>
          </p:cNvPr>
          <p:cNvSpPr>
            <a:spLocks noGrp="1"/>
          </p:cNvSpPr>
          <p:nvPr>
            <p:ph type="title"/>
          </p:nvPr>
        </p:nvSpPr>
        <p:spPr/>
        <p:txBody>
          <a:bodyPr>
            <a:normAutofit/>
          </a:bodyPr>
          <a:lstStyle/>
          <a:p>
            <a:r>
              <a:rPr lang="en-US" sz="4000" b="1" dirty="0"/>
              <a:t>Supported Standards in PingAccess</a:t>
            </a:r>
          </a:p>
        </p:txBody>
      </p:sp>
      <p:graphicFrame>
        <p:nvGraphicFramePr>
          <p:cNvPr id="8" name="Content Placeholder 2">
            <a:extLst>
              <a:ext uri="{FF2B5EF4-FFF2-40B4-BE49-F238E27FC236}">
                <a16:creationId xmlns:a16="http://schemas.microsoft.com/office/drawing/2014/main" id="{4EC6BA66-CC27-814C-490E-A7D2DE907EB3}"/>
              </a:ext>
            </a:extLst>
          </p:cNvPr>
          <p:cNvGraphicFramePr>
            <a:graphicFrameLocks noGrp="1"/>
          </p:cNvGraphicFramePr>
          <p:nvPr>
            <p:ph idx="1"/>
          </p:nvPr>
        </p:nvGraphicFramePr>
        <p:xfrm>
          <a:off x="838200" y="1825625"/>
          <a:ext cx="618992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08E68721-AD62-44A0-9BE9-2E8CB4E65FAD}"/>
              </a:ext>
            </a:extLst>
          </p:cNvPr>
          <p:cNvGraphicFramePr/>
          <p:nvPr>
            <p:extLst>
              <p:ext uri="{D42A27DB-BD31-4B8C-83A1-F6EECF244321}">
                <p14:modId xmlns:p14="http://schemas.microsoft.com/office/powerpoint/2010/main" val="619949525"/>
              </p:ext>
            </p:extLst>
          </p:nvPr>
        </p:nvGraphicFramePr>
        <p:xfrm>
          <a:off x="7568314" y="1825625"/>
          <a:ext cx="3872318" cy="39765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85325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Internship Completion Certificate</a:t>
            </a:r>
            <a:r>
              <a:rPr lang="en-US" dirty="0"/>
              <a:t/>
            </a:r>
            <a:br>
              <a:rPr lang="en-US" dirty="0"/>
            </a:b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29025" y="1254125"/>
            <a:ext cx="4705350" cy="5220308"/>
          </a:xfrm>
        </p:spPr>
      </p:pic>
    </p:spTree>
    <p:extLst>
      <p:ext uri="{BB962C8B-B14F-4D97-AF65-F5344CB8AC3E}">
        <p14:creationId xmlns:p14="http://schemas.microsoft.com/office/powerpoint/2010/main" val="36233457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8A4132F-DEC6-4332-A00C-A11AD4519B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Diploma Roll">
            <a:extLst>
              <a:ext uri="{FF2B5EF4-FFF2-40B4-BE49-F238E27FC236}">
                <a16:creationId xmlns:a16="http://schemas.microsoft.com/office/drawing/2014/main" id="{5B6446A3-BE77-7611-C3AC-72648B466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23382" y="536298"/>
            <a:ext cx="4113708" cy="4113708"/>
          </a:xfrm>
          <a:prstGeom prst="rect">
            <a:avLst/>
          </a:prstGeom>
        </p:spPr>
      </p:pic>
      <p:sp>
        <p:nvSpPr>
          <p:cNvPr id="21" name="Freeform: Shape 20">
            <a:extLst>
              <a:ext uri="{FF2B5EF4-FFF2-40B4-BE49-F238E27FC236}">
                <a16:creationId xmlns:a16="http://schemas.microsoft.com/office/drawing/2014/main" id="{9B38642C-62C4-4E31-A5D3-BB1DD8CA3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9F66240-8C38-4069-A5C9-2D3FCD97E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831317-6D52-4CE3-A142-D672B63882DF}"/>
              </a:ext>
            </a:extLst>
          </p:cNvPr>
          <p:cNvSpPr>
            <a:spLocks noGrp="1"/>
          </p:cNvSpPr>
          <p:nvPr>
            <p:ph type="title"/>
          </p:nvPr>
        </p:nvSpPr>
        <p:spPr>
          <a:xfrm>
            <a:off x="804672" y="365125"/>
            <a:ext cx="4378881" cy="1325563"/>
          </a:xfrm>
        </p:spPr>
        <p:txBody>
          <a:bodyPr>
            <a:normAutofit/>
          </a:bodyPr>
          <a:lstStyle/>
          <a:p>
            <a:r>
              <a:rPr lang="en-US" b="1" dirty="0"/>
              <a:t>Conclusion</a:t>
            </a:r>
          </a:p>
        </p:txBody>
      </p:sp>
      <p:sp>
        <p:nvSpPr>
          <p:cNvPr id="11" name="Content Placeholder 2">
            <a:extLst>
              <a:ext uri="{FF2B5EF4-FFF2-40B4-BE49-F238E27FC236}">
                <a16:creationId xmlns:a16="http://schemas.microsoft.com/office/drawing/2014/main" id="{018796C8-7122-4F00-ADDD-D53FB1CCF98A}"/>
              </a:ext>
            </a:extLst>
          </p:cNvPr>
          <p:cNvSpPr>
            <a:spLocks noGrp="1"/>
          </p:cNvSpPr>
          <p:nvPr>
            <p:ph idx="1"/>
          </p:nvPr>
        </p:nvSpPr>
        <p:spPr>
          <a:xfrm>
            <a:off x="804672" y="2020824"/>
            <a:ext cx="5076090" cy="4151376"/>
          </a:xfrm>
        </p:spPr>
        <p:txBody>
          <a:bodyPr>
            <a:normAutofit/>
          </a:bodyPr>
          <a:lstStyle/>
          <a:p>
            <a:r>
              <a:rPr lang="en-US" sz="1800" dirty="0">
                <a:effectLst/>
                <a:ea typeface="Calibri" panose="020F0502020204030204" pitchFamily="34" charset="0"/>
                <a:cs typeface="Times New Roman" panose="02020603050405020304" pitchFamily="18" charset="0"/>
              </a:rPr>
              <a:t>During my internship at Deloitte as a Risk and Financial Advisor, I had diverse possibilities to study and grow. I was given my possibility to research and hone my technical abilities in addition to conversation abilities to name a </a:t>
            </a:r>
            <a:r>
              <a:rPr lang="en-US" sz="1800">
                <a:effectLst/>
                <a:ea typeface="Calibri" panose="020F0502020204030204" pitchFamily="34" charset="0"/>
                <a:cs typeface="Times New Roman" panose="02020603050405020304" pitchFamily="18" charset="0"/>
              </a:rPr>
              <a:t>few</a:t>
            </a:r>
            <a:r>
              <a:rPr lang="en-US" sz="1800" smtClean="0">
                <a:effectLst/>
                <a:ea typeface="Calibri" panose="020F0502020204030204" pitchFamily="34" charset="0"/>
                <a:cs typeface="Times New Roman" panose="02020603050405020304" pitchFamily="18" charset="0"/>
              </a:rPr>
              <a:t>..</a:t>
            </a:r>
            <a:r>
              <a:rPr lang="en-US" sz="1800" dirty="0">
                <a:effectLst/>
                <a:ea typeface="Calibri" panose="020F0502020204030204" pitchFamily="34" charset="0"/>
                <a:cs typeface="Times New Roman" panose="02020603050405020304" pitchFamily="18" charset="0"/>
              </a:rPr>
              <a:t>  </a:t>
            </a:r>
            <a:endParaRPr lang="en-IN" sz="1800" dirty="0">
              <a:effectLst/>
              <a:ea typeface="Calibri" panose="020F0502020204030204" pitchFamily="34" charset="0"/>
              <a:cs typeface="Times New Roman" panose="02020603050405020304" pitchFamily="18" charset="0"/>
            </a:endParaRPr>
          </a:p>
          <a:p>
            <a:endParaRPr lang="en-IN" sz="1800" dirty="0"/>
          </a:p>
          <a:p>
            <a:r>
              <a:rPr lang="en-US" sz="1800" dirty="0">
                <a:effectLst/>
                <a:ea typeface="Calibri" panose="020F0502020204030204" pitchFamily="34" charset="0"/>
              </a:rPr>
              <a:t>The internship at Deloitte supplied me with a possibility to find out about Identity Access Management that is one of the critical elements of Cybersecurity. PingIdentity as a product being used to illustrate the principles of Federated identification Management, Identity Access Management and Single Sign On (SSO) solutions</a:t>
            </a:r>
            <a:endParaRPr lang="en-US" sz="1800" dirty="0"/>
          </a:p>
        </p:txBody>
      </p:sp>
    </p:spTree>
    <p:extLst>
      <p:ext uri="{BB962C8B-B14F-4D97-AF65-F5344CB8AC3E}">
        <p14:creationId xmlns:p14="http://schemas.microsoft.com/office/powerpoint/2010/main" val="18470992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3245F62-CCC4-49E4-B95B-EA6C1E7905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BEF3F-3B41-4C0E-9176-1B2BCB6ECC85}"/>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6600" kern="1200" dirty="0">
                <a:solidFill>
                  <a:schemeClr val="tx1"/>
                </a:solidFill>
                <a:latin typeface="+mj-lt"/>
                <a:ea typeface="+mj-ea"/>
                <a:cs typeface="+mj-cs"/>
              </a:rPr>
              <a:t>Thank You!</a:t>
            </a:r>
          </a:p>
        </p:txBody>
      </p:sp>
      <p:pic>
        <p:nvPicPr>
          <p:cNvPr id="6" name="Graphic 5" descr="Handshake">
            <a:extLst>
              <a:ext uri="{FF2B5EF4-FFF2-40B4-BE49-F238E27FC236}">
                <a16:creationId xmlns:a16="http://schemas.microsoft.com/office/drawing/2014/main" id="{5ECAB1BB-BB57-445B-257D-17F03782C4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722700" y="591670"/>
            <a:ext cx="2742004" cy="2742004"/>
          </a:xfrm>
          <a:prstGeom prst="rect">
            <a:avLst/>
          </a:prstGeom>
        </p:spPr>
      </p:pic>
      <p:sp>
        <p:nvSpPr>
          <p:cNvPr id="47"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807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53000"/>
          </a:schemeClr>
        </a:solidFill>
        <a:effectLst/>
      </p:bgPr>
    </p:bg>
    <p:spTree>
      <p:nvGrpSpPr>
        <p:cNvPr id="1" name=""/>
        <p:cNvGrpSpPr/>
        <p:nvPr/>
      </p:nvGrpSpPr>
      <p:grpSpPr>
        <a:xfrm>
          <a:off x="0" y="0"/>
          <a:ext cx="0" cy="0"/>
          <a:chOff x="0" y="0"/>
          <a:chExt cx="0" cy="0"/>
        </a:xfrm>
      </p:grpSpPr>
      <p:pic>
        <p:nvPicPr>
          <p:cNvPr id="7" name="Picture 6" descr="A picture containing text, floor, indoor, ceiling&#10;&#10;Description automatically generated">
            <a:extLst>
              <a:ext uri="{FF2B5EF4-FFF2-40B4-BE49-F238E27FC236}">
                <a16:creationId xmlns:a16="http://schemas.microsoft.com/office/drawing/2014/main" id="{7C4CC2DC-1F12-4963-8CF0-A16171AD6AC4}"/>
              </a:ext>
            </a:extLst>
          </p:cNvPr>
          <p:cNvPicPr>
            <a:picLocks noChangeAspect="1"/>
          </p:cNvPicPr>
          <p:nvPr/>
        </p:nvPicPr>
        <p:blipFill rotWithShape="1">
          <a:blip r:embed="rId2">
            <a:extLst>
              <a:ext uri="{28A0092B-C50C-407E-A947-70E740481C1C}">
                <a14:useLocalDpi xmlns:a14="http://schemas.microsoft.com/office/drawing/2010/main" val="0"/>
              </a:ext>
            </a:extLst>
          </a:blip>
          <a:srcRect l="2708" r="18701" b="-1"/>
          <a:stretch/>
        </p:blipFill>
        <p:spPr>
          <a:xfrm>
            <a:off x="4117521" y="10"/>
            <a:ext cx="8074479" cy="6857990"/>
          </a:xfrm>
          <a:prstGeom prst="rect">
            <a:avLst/>
          </a:prstGeom>
        </p:spPr>
      </p:pic>
      <p:sp>
        <p:nvSpPr>
          <p:cNvPr id="41" name="Freeform: Shape 40">
            <a:extLst>
              <a:ext uri="{FF2B5EF4-FFF2-40B4-BE49-F238E27FC236}">
                <a16:creationId xmlns:a16="http://schemas.microsoft.com/office/drawing/2014/main" id="{8F23F8A3-8FD7-4779-8323-FDC26BE998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F605C4CC-A25C-416F-8333-7CB7DC97D8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6BB8B4-63E9-4DF5-8B5B-790547859B98}"/>
              </a:ext>
            </a:extLst>
          </p:cNvPr>
          <p:cNvSpPr>
            <a:spLocks noGrp="1"/>
          </p:cNvSpPr>
          <p:nvPr>
            <p:ph type="ctrTitle"/>
          </p:nvPr>
        </p:nvSpPr>
        <p:spPr>
          <a:xfrm>
            <a:off x="804672" y="365125"/>
            <a:ext cx="5266155" cy="1325563"/>
          </a:xfrm>
        </p:spPr>
        <p:txBody>
          <a:bodyPr vert="horz" lIns="91440" tIns="45720" rIns="91440" bIns="45720" rtlCol="0" anchor="ctr">
            <a:normAutofit/>
          </a:bodyPr>
          <a:lstStyle/>
          <a:p>
            <a:pPr algn="l"/>
            <a:r>
              <a:rPr lang="en-US" sz="4400" b="1" dirty="0"/>
              <a:t>About the company</a:t>
            </a:r>
          </a:p>
        </p:txBody>
      </p:sp>
      <p:sp>
        <p:nvSpPr>
          <p:cNvPr id="3" name="Subtitle 2">
            <a:extLst>
              <a:ext uri="{FF2B5EF4-FFF2-40B4-BE49-F238E27FC236}">
                <a16:creationId xmlns:a16="http://schemas.microsoft.com/office/drawing/2014/main" id="{4372127D-4404-4349-8D54-5B1594C67496}"/>
              </a:ext>
            </a:extLst>
          </p:cNvPr>
          <p:cNvSpPr>
            <a:spLocks noGrp="1"/>
          </p:cNvSpPr>
          <p:nvPr>
            <p:ph type="subTitle" idx="1"/>
          </p:nvPr>
        </p:nvSpPr>
        <p:spPr>
          <a:xfrm>
            <a:off x="804672" y="2022601"/>
            <a:ext cx="3941499" cy="4470274"/>
          </a:xfrm>
        </p:spPr>
        <p:txBody>
          <a:bodyPr vert="horz" lIns="91440" tIns="45720" rIns="91440" bIns="45720" rtlCol="0">
            <a:normAutofit fontScale="85000" lnSpcReduction="10000"/>
          </a:bodyPr>
          <a:lstStyle/>
          <a:p>
            <a:pPr marL="342900" indent="-228600" algn="l">
              <a:buFont typeface="Arial" panose="020B0604020202020204" pitchFamily="34" charset="0"/>
              <a:buChar char="•"/>
            </a:pPr>
            <a:r>
              <a:rPr lang="en-US" sz="2000" dirty="0">
                <a:effectLst/>
                <a:cs typeface="Times New Roman" panose="02020603050405020304" pitchFamily="18" charset="0"/>
              </a:rPr>
              <a:t>Deloitte is a multinational expert offerings community with workplaces in over a hundred and fifty international locations and territories across the globe. </a:t>
            </a:r>
          </a:p>
          <a:p>
            <a:pPr marL="342900" indent="-228600" algn="l">
              <a:buFont typeface="Arial" panose="020B0604020202020204" pitchFamily="34" charset="0"/>
              <a:buChar char="•"/>
            </a:pPr>
            <a:r>
              <a:rPr lang="en-US" sz="2000" dirty="0">
                <a:effectLst/>
                <a:cs typeface="Times New Roman" panose="02020603050405020304" pitchFamily="18" charset="0"/>
              </a:rPr>
              <a:t>Deloitte is headquartered in London, England, and is one of the Big Four accounting firms. Deloitte gives audit, consulting, monetary advisory, threat advisory, tax, and prison offerings with about 334,800 experts globally. </a:t>
            </a:r>
          </a:p>
          <a:p>
            <a:pPr marL="342900" indent="-228600" algn="l">
              <a:buFont typeface="Arial" panose="020B0604020202020204" pitchFamily="34" charset="0"/>
              <a:buChar char="•"/>
            </a:pPr>
            <a:r>
              <a:rPr lang="en-US" sz="2000" dirty="0">
                <a:effectLst/>
                <a:cs typeface="Times New Roman" panose="02020603050405020304" pitchFamily="18" charset="0"/>
              </a:rPr>
              <a:t>Deloitte gives offerings to more than 90% of customers proposing in Fortune 500.</a:t>
            </a:r>
          </a:p>
          <a:p>
            <a:pPr marL="342900" indent="-228600" algn="l">
              <a:buFont typeface="Arial" panose="020B0604020202020204" pitchFamily="34" charset="0"/>
              <a:buChar char="•"/>
            </a:pPr>
            <a:r>
              <a:rPr lang="en-US" sz="2000" dirty="0">
                <a:effectLst/>
                <a:cs typeface="Times New Roman" panose="02020603050405020304" pitchFamily="18" charset="0"/>
              </a:rPr>
              <a:t>Deloitte has been a home for tens and hundreds of professionals who dream to create a future for themselves in this speedy developing world</a:t>
            </a:r>
          </a:p>
          <a:p>
            <a:pPr indent="-228600" algn="l">
              <a:buFont typeface="Arial" panose="020B0604020202020204" pitchFamily="34" charset="0"/>
              <a:buChar char="•"/>
            </a:pPr>
            <a:endParaRPr lang="en-US" sz="1000" dirty="0"/>
          </a:p>
        </p:txBody>
      </p:sp>
    </p:spTree>
    <p:extLst>
      <p:ext uri="{BB962C8B-B14F-4D97-AF65-F5344CB8AC3E}">
        <p14:creationId xmlns:p14="http://schemas.microsoft.com/office/powerpoint/2010/main" val="896804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7CE6-E4C9-4F81-95DA-F21EBFC6BF18}"/>
              </a:ext>
            </a:extLst>
          </p:cNvPr>
          <p:cNvSpPr>
            <a:spLocks noGrp="1"/>
          </p:cNvSpPr>
          <p:nvPr>
            <p:ph type="title"/>
          </p:nvPr>
        </p:nvSpPr>
        <p:spPr>
          <a:xfrm>
            <a:off x="762001" y="803325"/>
            <a:ext cx="5314536" cy="1325563"/>
          </a:xfrm>
        </p:spPr>
        <p:txBody>
          <a:bodyPr>
            <a:normAutofit/>
          </a:bodyPr>
          <a:lstStyle/>
          <a:p>
            <a:r>
              <a:rPr lang="en-US" b="1"/>
              <a:t>Objectives</a:t>
            </a:r>
            <a:r>
              <a:rPr lang="en-US"/>
              <a:t>	</a:t>
            </a:r>
            <a:endParaRPr lang="en-US" dirty="0"/>
          </a:p>
        </p:txBody>
      </p:sp>
      <p:sp>
        <p:nvSpPr>
          <p:cNvPr id="3" name="Content Placeholder 2">
            <a:extLst>
              <a:ext uri="{FF2B5EF4-FFF2-40B4-BE49-F238E27FC236}">
                <a16:creationId xmlns:a16="http://schemas.microsoft.com/office/drawing/2014/main" id="{BB9C9DD7-A7D5-4E57-90D5-C007AF60E22C}"/>
              </a:ext>
            </a:extLst>
          </p:cNvPr>
          <p:cNvSpPr>
            <a:spLocks noGrp="1"/>
          </p:cNvSpPr>
          <p:nvPr>
            <p:ph idx="1"/>
          </p:nvPr>
        </p:nvSpPr>
        <p:spPr>
          <a:xfrm>
            <a:off x="762000" y="2279018"/>
            <a:ext cx="5314543" cy="3375920"/>
          </a:xfrm>
        </p:spPr>
        <p:txBody>
          <a:bodyPr anchor="t">
            <a:normAutofit/>
          </a:bodyPr>
          <a:lstStyle/>
          <a:p>
            <a:r>
              <a:rPr lang="en-US" sz="1800">
                <a:effectLst/>
                <a:ea typeface="Calibri" panose="020F0502020204030204" pitchFamily="34" charset="0"/>
              </a:rPr>
              <a:t>My internship’s major goal was to understand Identity and Web Access Management. </a:t>
            </a:r>
          </a:p>
          <a:p>
            <a:pPr marL="0" indent="0">
              <a:buNone/>
            </a:pPr>
            <a:endParaRPr lang="en-US" sz="1800">
              <a:effectLst/>
              <a:ea typeface="Calibri" panose="020F0502020204030204" pitchFamily="34" charset="0"/>
            </a:endParaRPr>
          </a:p>
          <a:p>
            <a:r>
              <a:rPr lang="en-US" sz="1800">
                <a:effectLst/>
                <a:ea typeface="Calibri" panose="020F0502020204030204" pitchFamily="34" charset="0"/>
              </a:rPr>
              <a:t>PingIdentity products were used as the tools to demonstrate the concepts of Authentication, Authorization, Single Sign-On (SSO). </a:t>
            </a:r>
          </a:p>
          <a:p>
            <a:pPr marL="0" indent="0">
              <a:buNone/>
            </a:pPr>
            <a:endParaRPr lang="en-US" sz="1800">
              <a:effectLst/>
              <a:ea typeface="Calibri" panose="020F0502020204030204" pitchFamily="34" charset="0"/>
            </a:endParaRPr>
          </a:p>
          <a:p>
            <a:r>
              <a:rPr lang="en-US" sz="1800">
                <a:effectLst/>
                <a:ea typeface="Calibri" panose="020F0502020204030204" pitchFamily="34" charset="0"/>
              </a:rPr>
              <a:t>Some of the use-cases were also implemented with the PingIdentity products.</a:t>
            </a:r>
            <a:endParaRPr lang="en-IN" sz="1800">
              <a:effectLst/>
              <a:ea typeface="Calibri" panose="020F0502020204030204" pitchFamily="34" charset="0"/>
              <a:cs typeface="Times New Roman" panose="02020603050405020304" pitchFamily="18" charset="0"/>
            </a:endParaRPr>
          </a:p>
          <a:p>
            <a:endParaRPr lang="en-US" sz="1800" dirty="0"/>
          </a:p>
        </p:txBody>
      </p:sp>
      <p:sp>
        <p:nvSpPr>
          <p:cNvPr id="2072" name="Freeform: Shape 2071">
            <a:extLst>
              <a:ext uri="{FF2B5EF4-FFF2-40B4-BE49-F238E27FC236}">
                <a16:creationId xmlns:a16="http://schemas.microsoft.com/office/drawing/2014/main" id="{CF62D2A7-8207-488C-9F46-316BA81A16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What Is Identity Access Management (IAM)? - Cisco">
            <a:extLst>
              <a:ext uri="{FF2B5EF4-FFF2-40B4-BE49-F238E27FC236}">
                <a16:creationId xmlns:a16="http://schemas.microsoft.com/office/drawing/2014/main" id="{D206E152-8231-4EF7-BDD2-BF4FFB0F1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97" r="25612"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00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alpha val="50000"/>
          </a:schemeClr>
        </a:solidFill>
        <a:effectLst/>
      </p:bgPr>
    </p:bg>
    <p:spTree>
      <p:nvGrpSpPr>
        <p:cNvPr id="1" name=""/>
        <p:cNvGrpSpPr/>
        <p:nvPr/>
      </p:nvGrpSpPr>
      <p:grpSpPr>
        <a:xfrm>
          <a:off x="0" y="0"/>
          <a:ext cx="0" cy="0"/>
          <a:chOff x="0" y="0"/>
          <a:chExt cx="0" cy="0"/>
        </a:xfrm>
      </p:grpSpPr>
      <p:sp>
        <p:nvSpPr>
          <p:cNvPr id="3118" name="Rectangle 3117">
            <a:extLst>
              <a:ext uri="{FF2B5EF4-FFF2-40B4-BE49-F238E27FC236}">
                <a16:creationId xmlns:a16="http://schemas.microsoft.com/office/drawing/2014/main"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075FB1-6B67-4615-949B-4096043CF096}"/>
              </a:ext>
            </a:extLst>
          </p:cNvPr>
          <p:cNvSpPr>
            <a:spLocks noGrp="1"/>
          </p:cNvSpPr>
          <p:nvPr>
            <p:ph type="title"/>
          </p:nvPr>
        </p:nvSpPr>
        <p:spPr>
          <a:xfrm>
            <a:off x="833002" y="448253"/>
            <a:ext cx="10520702" cy="1325563"/>
          </a:xfrm>
        </p:spPr>
        <p:txBody>
          <a:bodyPr>
            <a:normAutofit/>
          </a:bodyPr>
          <a:lstStyle/>
          <a:p>
            <a:r>
              <a:rPr lang="en-US" b="1">
                <a:ln w="22225">
                  <a:solidFill>
                    <a:srgbClr val="FFFFFF"/>
                  </a:solidFill>
                </a:ln>
              </a:rPr>
              <a:t>Problem Statements</a:t>
            </a:r>
            <a:endParaRPr lang="en-US" b="1" dirty="0">
              <a:ln w="22225">
                <a:solidFill>
                  <a:srgbClr val="FFFFFF"/>
                </a:solidFill>
              </a:ln>
            </a:endParaRPr>
          </a:p>
        </p:txBody>
      </p:sp>
      <p:sp>
        <p:nvSpPr>
          <p:cNvPr id="35" name="Content Placeholder 2">
            <a:extLst>
              <a:ext uri="{FF2B5EF4-FFF2-40B4-BE49-F238E27FC236}">
                <a16:creationId xmlns:a16="http://schemas.microsoft.com/office/drawing/2014/main" id="{C98D6B5C-0AC4-4999-9310-11BAFF4F983E}"/>
              </a:ext>
            </a:extLst>
          </p:cNvPr>
          <p:cNvSpPr>
            <a:spLocks noGrp="1"/>
          </p:cNvSpPr>
          <p:nvPr>
            <p:ph idx="1"/>
          </p:nvPr>
        </p:nvSpPr>
        <p:spPr>
          <a:xfrm>
            <a:off x="838200" y="2191807"/>
            <a:ext cx="4936067" cy="3985155"/>
          </a:xfrm>
        </p:spPr>
        <p:txBody>
          <a:bodyPr>
            <a:normAutofit/>
          </a:bodyPr>
          <a:lstStyle/>
          <a:p>
            <a:r>
              <a:rPr lang="en-US" sz="1800" dirty="0">
                <a:effectLst/>
                <a:ea typeface="Calibri" panose="020F0502020204030204" pitchFamily="34" charset="0"/>
                <a:cs typeface="Times New Roman" panose="02020603050405020304" pitchFamily="18" charset="0"/>
              </a:rPr>
              <a:t>Generally, there are numerous employees in an organization and at different positions and domains. This creates a lot of manual work of giving different access level to resources to the employees having different working roles.</a:t>
            </a:r>
          </a:p>
          <a:p>
            <a:pPr marL="0" indent="0">
              <a:buNone/>
            </a:pPr>
            <a:r>
              <a:rPr lang="en-US" sz="1800" dirty="0">
                <a:effectLst/>
                <a:ea typeface="Calibri" panose="020F0502020204030204" pitchFamily="34" charset="0"/>
                <a:cs typeface="Times New Roman" panose="02020603050405020304" pitchFamily="18" charset="0"/>
              </a:rPr>
              <a:t> </a:t>
            </a:r>
          </a:p>
          <a:p>
            <a:r>
              <a:rPr lang="en-US" sz="1800" dirty="0">
                <a:ea typeface="Calibri" panose="020F0502020204030204" pitchFamily="34" charset="0"/>
                <a:cs typeface="Times New Roman" panose="02020603050405020304" pitchFamily="18" charset="0"/>
              </a:rPr>
              <a:t>The product required us to get a better understanding of the concepts of Authentication, Authorization, Single Sign-On (SSO). For this we were required to use PingIdentity products as tools to demonstrate the Authentication, Authorization, SSO.</a:t>
            </a:r>
            <a:endParaRPr lang="en-IN" sz="1800" dirty="0">
              <a:effectLst/>
              <a:ea typeface="Calibri" panose="020F0502020204030204" pitchFamily="34" charset="0"/>
              <a:cs typeface="Times New Roman" panose="02020603050405020304" pitchFamily="18" charset="0"/>
            </a:endParaRPr>
          </a:p>
          <a:p>
            <a:endParaRPr lang="en-US" sz="1800" dirty="0"/>
          </a:p>
        </p:txBody>
      </p:sp>
      <p:pic>
        <p:nvPicPr>
          <p:cNvPr id="3078" name="Picture 6" descr="Problem Statement and Solution Stock Image - Image of analysis, hand:  225445915">
            <a:extLst>
              <a:ext uri="{FF2B5EF4-FFF2-40B4-BE49-F238E27FC236}">
                <a16:creationId xmlns:a16="http://schemas.microsoft.com/office/drawing/2014/main" id="{AFB1E418-FBC6-415D-B334-913305A8BB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3" b="6482"/>
          <a:stretch/>
        </p:blipFill>
        <p:spPr bwMode="auto">
          <a:xfrm>
            <a:off x="6312526" y="2377601"/>
            <a:ext cx="4935969" cy="278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94977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Background pattern&#10;&#10;Description automatically generated">
            <a:extLst>
              <a:ext uri="{FF2B5EF4-FFF2-40B4-BE49-F238E27FC236}">
                <a16:creationId xmlns:a16="http://schemas.microsoft.com/office/drawing/2014/main" id="{AFF2DF77-611A-D065-281F-5CD8B8BE6A6F}"/>
              </a:ext>
            </a:extLst>
          </p:cNvPr>
          <p:cNvPicPr>
            <a:picLocks noChangeAspect="1"/>
          </p:cNvPicPr>
          <p:nvPr/>
        </p:nvPicPr>
        <p:blipFill rotWithShape="1">
          <a:blip r:embed="rId2">
            <a:alphaModFix amt="35000"/>
          </a:blip>
          <a:srcRect t="26095" b="615"/>
          <a:stretch/>
        </p:blipFill>
        <p:spPr>
          <a:xfrm>
            <a:off x="20" y="1"/>
            <a:ext cx="12191980" cy="6857999"/>
          </a:xfrm>
          <a:prstGeom prst="rect">
            <a:avLst/>
          </a:prstGeom>
        </p:spPr>
      </p:pic>
      <p:sp>
        <p:nvSpPr>
          <p:cNvPr id="2" name="Title 1">
            <a:extLst>
              <a:ext uri="{FF2B5EF4-FFF2-40B4-BE49-F238E27FC236}">
                <a16:creationId xmlns:a16="http://schemas.microsoft.com/office/drawing/2014/main" id="{7BA81C6E-B5DE-470E-8CC0-B0AD1838BA8F}"/>
              </a:ext>
            </a:extLst>
          </p:cNvPr>
          <p:cNvSpPr>
            <a:spLocks noGrp="1"/>
          </p:cNvSpPr>
          <p:nvPr>
            <p:ph type="title"/>
          </p:nvPr>
        </p:nvSpPr>
        <p:spPr>
          <a:xfrm>
            <a:off x="838201" y="1065862"/>
            <a:ext cx="3313164" cy="4726276"/>
          </a:xfrm>
        </p:spPr>
        <p:txBody>
          <a:bodyPr>
            <a:normAutofit/>
          </a:bodyPr>
          <a:lstStyle/>
          <a:p>
            <a:pPr algn="r"/>
            <a:r>
              <a:rPr lang="en-US" b="1" dirty="0">
                <a:solidFill>
                  <a:srgbClr val="FFFFFF"/>
                </a:solidFill>
              </a:rPr>
              <a:t>Solution</a:t>
            </a:r>
          </a:p>
        </p:txBody>
      </p:sp>
      <p:cxnSp>
        <p:nvCxnSpPr>
          <p:cNvPr id="32"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0BFFFA68-B90D-DB26-698D-D71415E48B41}"/>
              </a:ext>
            </a:extLst>
          </p:cNvPr>
          <p:cNvGraphicFramePr>
            <a:graphicFrameLocks noGrp="1"/>
          </p:cNvGraphicFramePr>
          <p:nvPr>
            <p:ph idx="1"/>
            <p:extLst>
              <p:ext uri="{D42A27DB-BD31-4B8C-83A1-F6EECF244321}">
                <p14:modId xmlns:p14="http://schemas.microsoft.com/office/powerpoint/2010/main" val="2141484092"/>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246538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6536E295-EF5B-4BE9-A4CB-D5C581AAA99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2"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E27AF472-EAE3-4572-AB69-B92BD10DBC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6" name="Freeform: Shape 55">
              <a:extLst>
                <a:ext uri="{FF2B5EF4-FFF2-40B4-BE49-F238E27FC236}">
                  <a16:creationId xmlns:a16="http://schemas.microsoft.com/office/drawing/2014/main" id="{BF4DB9D2-6215-420C-874C-82EADF8C6C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1F003139-C97C-44FA-B139-32E4DFDCE9C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5CE4DD6E-8CEA-45EE-B630-DBC22144D8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A4372F7F-AA3C-470B-AA61-7C35B7722C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34B605BF-D199-43DD-9328-E99F2ADFC6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E5D42A77-7336-4A35-8922-8098A16AA27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7401EE7D-B85D-4C10-AB8C-71884EFB11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sp>
          <p:nvSpPr>
            <p:cNvPr id="6" name="object 6"/>
            <p:cNvSpPr/>
            <p:nvPr/>
          </p:nvSpPr>
          <p:spPr>
            <a:xfrm>
              <a:off x="513983" y="1075845"/>
              <a:ext cx="13335609" cy="7738262"/>
            </a:xfrm>
            <a:prstGeom prst="rect">
              <a:avLst/>
            </a:prstGeom>
            <a:blipFill>
              <a:blip r:embed="rId5" cstate="print"/>
              <a:stretch>
                <a:fillRect/>
              </a:stretch>
            </a:blipFill>
          </p:spPr>
          <p:txBody>
            <a:bodyPr wrap="square" lIns="0" tIns="0" rIns="0" bIns="0" rtlCol="0"/>
            <a:lstStyle/>
            <a:p>
              <a:endParaRPr sz="1200"/>
            </a:p>
          </p:txBody>
        </p:sp>
      </p:grpSp>
      <p:sp>
        <p:nvSpPr>
          <p:cNvPr id="9" name="Title 8">
            <a:extLst>
              <a:ext uri="{FF2B5EF4-FFF2-40B4-BE49-F238E27FC236}">
                <a16:creationId xmlns:a16="http://schemas.microsoft.com/office/drawing/2014/main" id="{FA68CFD4-EACD-465D-9805-C1F9E469A149}"/>
              </a:ext>
            </a:extLst>
          </p:cNvPr>
          <p:cNvSpPr>
            <a:spLocks noGrp="1"/>
          </p:cNvSpPr>
          <p:nvPr>
            <p:ph type="title"/>
          </p:nvPr>
        </p:nvSpPr>
        <p:spPr>
          <a:xfrm>
            <a:off x="790418" y="2530694"/>
            <a:ext cx="10515600" cy="1325563"/>
          </a:xfrm>
        </p:spPr>
        <p:txBody>
          <a:bodyPr/>
          <a:lstStyle/>
          <a:p>
            <a:r>
              <a:rPr lang="en-US" b="1" dirty="0">
                <a:solidFill>
                  <a:schemeClr val="bg1"/>
                </a:solidFill>
              </a:rPr>
              <a:t>Boot Camp I</a:t>
            </a:r>
            <a:br>
              <a:rPr lang="en-US" b="1" dirty="0">
                <a:solidFill>
                  <a:schemeClr val="bg1"/>
                </a:solidFill>
              </a:rPr>
            </a:br>
            <a:r>
              <a:rPr lang="en-US" b="1" dirty="0">
                <a:solidFill>
                  <a:schemeClr val="bg1"/>
                </a:solidFill>
              </a:rPr>
              <a:t>     IAM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alpha val="50000"/>
          </a:schemeClr>
        </a:solidFill>
        <a:effectLst/>
      </p:bgPr>
    </p:bg>
    <p:spTree>
      <p:nvGrpSpPr>
        <p:cNvPr id="1" name=""/>
        <p:cNvGrpSpPr/>
        <p:nvPr/>
      </p:nvGrpSpPr>
      <p:grpSpPr>
        <a:xfrm>
          <a:off x="0" y="0"/>
          <a:ext cx="0" cy="0"/>
          <a:chOff x="0" y="0"/>
          <a:chExt cx="0" cy="0"/>
        </a:xfrm>
      </p:grpSpPr>
      <p:sp>
        <p:nvSpPr>
          <p:cNvPr id="4115" name="Rectangle 4111">
            <a:extLst>
              <a:ext uri="{FF2B5EF4-FFF2-40B4-BE49-F238E27FC236}">
                <a16:creationId xmlns:a16="http://schemas.microsoft.com/office/drawing/2014/main"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A71FB5-89F4-438F-A2C9-950888E1B27E}"/>
              </a:ext>
            </a:extLst>
          </p:cNvPr>
          <p:cNvSpPr>
            <a:spLocks noGrp="1"/>
          </p:cNvSpPr>
          <p:nvPr>
            <p:ph type="title"/>
          </p:nvPr>
        </p:nvSpPr>
        <p:spPr>
          <a:xfrm>
            <a:off x="833002" y="448253"/>
            <a:ext cx="10520702" cy="1325563"/>
          </a:xfrm>
        </p:spPr>
        <p:txBody>
          <a:bodyPr>
            <a:normAutofit/>
          </a:bodyPr>
          <a:lstStyle/>
          <a:p>
            <a:r>
              <a:rPr lang="en-US" b="1" dirty="0"/>
              <a:t>Introduction to IAM</a:t>
            </a:r>
          </a:p>
        </p:txBody>
      </p:sp>
      <p:sp>
        <p:nvSpPr>
          <p:cNvPr id="3" name="Content Placeholder 2">
            <a:extLst>
              <a:ext uri="{FF2B5EF4-FFF2-40B4-BE49-F238E27FC236}">
                <a16:creationId xmlns:a16="http://schemas.microsoft.com/office/drawing/2014/main" id="{BB967BAD-3801-49A5-BBB7-56150D68E8CE}"/>
              </a:ext>
            </a:extLst>
          </p:cNvPr>
          <p:cNvSpPr>
            <a:spLocks noGrp="1"/>
          </p:cNvSpPr>
          <p:nvPr>
            <p:ph idx="1"/>
          </p:nvPr>
        </p:nvSpPr>
        <p:spPr>
          <a:xfrm>
            <a:off x="838199" y="2323330"/>
            <a:ext cx="4936067" cy="3985155"/>
          </a:xfrm>
        </p:spPr>
        <p:txBody>
          <a:bodyPr>
            <a:normAutofit/>
          </a:bodyPr>
          <a:lstStyle/>
          <a:p>
            <a:r>
              <a:rPr lang="en-US" sz="1800" dirty="0"/>
              <a:t>IAM stands for Identity and Access Management. IAM ensures that the right people and job roles in an organization can access the tools they needed to do their jobs.</a:t>
            </a:r>
          </a:p>
          <a:p>
            <a:r>
              <a:rPr lang="en-US" sz="1800" dirty="0"/>
              <a:t>IAM acts as an interface between identity of the users and the resources that users want to access. </a:t>
            </a:r>
          </a:p>
          <a:p>
            <a:r>
              <a:rPr lang="en-US" sz="1800" dirty="0"/>
              <a:t>IAM specifies that correct permissions be given to the correct employees for the various applications of the organization.</a:t>
            </a:r>
          </a:p>
          <a:p>
            <a:endParaRPr lang="en-US" sz="1800" dirty="0"/>
          </a:p>
        </p:txBody>
      </p:sp>
      <p:pic>
        <p:nvPicPr>
          <p:cNvPr id="4098" name="Picture 2" descr="Identity and Access Management Concept - Dragon1">
            <a:extLst>
              <a:ext uri="{FF2B5EF4-FFF2-40B4-BE49-F238E27FC236}">
                <a16:creationId xmlns:a16="http://schemas.microsoft.com/office/drawing/2014/main" id="{67E07B4E-02BB-4ED5-BECC-93D3477F7D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5" y="2335376"/>
            <a:ext cx="4935970" cy="344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27683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1277</TotalTime>
  <Words>1881</Words>
  <Application>Microsoft Office PowerPoint</Application>
  <PresentationFormat>Widescreen</PresentationFormat>
  <Paragraphs>184</Paragraphs>
  <Slides>31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 Unicode MS</vt:lpstr>
      <vt:lpstr>Bodoni MT</vt:lpstr>
      <vt:lpstr>Calibri</vt:lpstr>
      <vt:lpstr>Calibri Light</vt:lpstr>
      <vt:lpstr>Times New Roman</vt:lpstr>
      <vt:lpstr>Tw Cen MT</vt:lpstr>
      <vt:lpstr>Office Theme</vt:lpstr>
      <vt:lpstr>PowerPoint Presentation</vt:lpstr>
      <vt:lpstr>Table of Contents </vt:lpstr>
      <vt:lpstr>Internship Completion Certificate </vt:lpstr>
      <vt:lpstr>About the company</vt:lpstr>
      <vt:lpstr>Objectives </vt:lpstr>
      <vt:lpstr>Problem Statements</vt:lpstr>
      <vt:lpstr>Solution</vt:lpstr>
      <vt:lpstr>Boot Camp I      IAM</vt:lpstr>
      <vt:lpstr>Introduction to IAM</vt:lpstr>
      <vt:lpstr>Terminologies in IAM</vt:lpstr>
      <vt:lpstr>Identity Life Cycle Management</vt:lpstr>
      <vt:lpstr>Problems solved using IAM</vt:lpstr>
      <vt:lpstr>Boot Camp II      SailPoint</vt:lpstr>
      <vt:lpstr>Introduction to SailPoint</vt:lpstr>
      <vt:lpstr>Need for SailPoint</vt:lpstr>
      <vt:lpstr>SailPoint Functional Elements</vt:lpstr>
      <vt:lpstr>Use Case I on SailPoint</vt:lpstr>
      <vt:lpstr>Use Case II on SailPoint</vt:lpstr>
      <vt:lpstr>BOOTCAMP- III PingIdentity </vt:lpstr>
      <vt:lpstr>Introduction to PingIdentity</vt:lpstr>
      <vt:lpstr>Open Standard Protocols</vt:lpstr>
      <vt:lpstr>Introduction to PingDirectory</vt:lpstr>
      <vt:lpstr>Use Case on PingDirectory</vt:lpstr>
      <vt:lpstr>Introduction to PingFederate </vt:lpstr>
      <vt:lpstr>Supported Standards in PingFederate</vt:lpstr>
      <vt:lpstr>Use Case I        on  PingFederate</vt:lpstr>
      <vt:lpstr>Use Case II on PingFederate</vt:lpstr>
      <vt:lpstr>Introduction to PingAccess</vt:lpstr>
      <vt:lpstr>Supported Standards in PingAccess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the Company</dc:title>
  <dc:creator>Gaur, Chirag</dc:creator>
  <cp:lastModifiedBy>Windows User</cp:lastModifiedBy>
  <cp:revision>41</cp:revision>
  <dcterms:created xsi:type="dcterms:W3CDTF">2022-06-06T16:20:49Z</dcterms:created>
  <dcterms:modified xsi:type="dcterms:W3CDTF">2022-06-10T08:49:30Z</dcterms:modified>
</cp:coreProperties>
</file>